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0" r:id="rId2"/>
    <p:sldId id="1529" r:id="rId3"/>
    <p:sldId id="1541" r:id="rId4"/>
    <p:sldId id="1593" r:id="rId5"/>
    <p:sldId id="2469" r:id="rId6"/>
    <p:sldId id="2471" r:id="rId7"/>
    <p:sldId id="1601" r:id="rId8"/>
    <p:sldId id="1599" r:id="rId9"/>
    <p:sldId id="1600" r:id="rId10"/>
    <p:sldId id="1603" r:id="rId11"/>
    <p:sldId id="1607" r:id="rId12"/>
    <p:sldId id="2472" r:id="rId13"/>
    <p:sldId id="2470" r:id="rId14"/>
    <p:sldId id="1688" r:id="rId15"/>
    <p:sldId id="2474" r:id="rId16"/>
    <p:sldId id="2475" r:id="rId17"/>
    <p:sldId id="2473" r:id="rId18"/>
    <p:sldId id="1536" r:id="rId19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1F0519-82E1-4A2D-B007-A2F3C6489912}">
          <p14:sldIdLst>
            <p14:sldId id="270"/>
            <p14:sldId id="1529"/>
            <p14:sldId id="1541"/>
            <p14:sldId id="1593"/>
            <p14:sldId id="2469"/>
            <p14:sldId id="2471"/>
            <p14:sldId id="1601"/>
            <p14:sldId id="1599"/>
            <p14:sldId id="1600"/>
            <p14:sldId id="1603"/>
            <p14:sldId id="1607"/>
            <p14:sldId id="2472"/>
            <p14:sldId id="2470"/>
            <p14:sldId id="1688"/>
            <p14:sldId id="2474"/>
            <p14:sldId id="2475"/>
            <p14:sldId id="2473"/>
            <p14:sldId id="15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weedell, Rebecca" initials="TR" lastIdx="3" clrIdx="0">
    <p:extLst>
      <p:ext uri="{19B8F6BF-5375-455C-9EA6-DF929625EA0E}">
        <p15:presenceInfo xmlns:p15="http://schemas.microsoft.com/office/powerpoint/2012/main" userId="S::rtweedel@stjude.org::37e9d659-54fe-4441-9853-30736274d416" providerId="AD"/>
      </p:ext>
    </p:extLst>
  </p:cmAuthor>
  <p:cmAuthor id="2" name="Mall, Raghvendra" initials="MR" lastIdx="2" clrIdx="1">
    <p:extLst>
      <p:ext uri="{19B8F6BF-5375-455C-9EA6-DF929625EA0E}">
        <p15:presenceInfo xmlns:p15="http://schemas.microsoft.com/office/powerpoint/2012/main" userId="S::rmall@stjude.org::4904dbbe-fd44-4a2b-a1f2-f3e04ec97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1B584"/>
    <a:srgbClr val="FF7F7F"/>
    <a:srgbClr val="EEECE1"/>
    <a:srgbClr val="A5D5E2"/>
    <a:srgbClr val="98C2CD"/>
    <a:srgbClr val="FDC6B0"/>
    <a:srgbClr val="F3C4E1"/>
    <a:srgbClr val="7F7FFF"/>
    <a:srgbClr val="F6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F51E7-2AAB-49E4-8209-18D0B3594BC4}" v="415" dt="2023-05-16T05:29:30.918"/>
    <p1510:client id="{59557ABA-B0D9-46A9-A8FA-22B81635E412}" v="9" dt="2023-05-16T08:28:20.968"/>
    <p1510:client id="{8A342227-DB9B-4E2E-8D49-BB8630AF9F3F}" v="21" dt="2023-05-21T05:37:19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013" autoAdjust="0"/>
  </p:normalViewPr>
  <p:slideViewPr>
    <p:cSldViewPr snapToGrid="0">
      <p:cViewPr varScale="1">
        <p:scale>
          <a:sx n="69" d="100"/>
          <a:sy n="69" d="100"/>
        </p:scale>
        <p:origin x="2386" y="7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vendra Mall" userId="S::raghvendra.mall@tii.ae::01465d4b-23b4-4c5f-8675-e1c9f281c2c8" providerId="AD" clId="Web-{59557ABA-B0D9-46A9-A8FA-22B81635E412}"/>
    <pc:docChg chg="modSld">
      <pc:chgData name="Raghvendra Mall" userId="S::raghvendra.mall@tii.ae::01465d4b-23b4-4c5f-8675-e1c9f281c2c8" providerId="AD" clId="Web-{59557ABA-B0D9-46A9-A8FA-22B81635E412}" dt="2023-05-16T08:28:20.968" v="7" actId="20577"/>
      <pc:docMkLst>
        <pc:docMk/>
      </pc:docMkLst>
      <pc:sldChg chg="addSp modSp">
        <pc:chgData name="Raghvendra Mall" userId="S::raghvendra.mall@tii.ae::01465d4b-23b4-4c5f-8675-e1c9f281c2c8" providerId="AD" clId="Web-{59557ABA-B0D9-46A9-A8FA-22B81635E412}" dt="2023-05-16T08:28:20.968" v="7" actId="20577"/>
        <pc:sldMkLst>
          <pc:docMk/>
          <pc:sldMk cId="2430786105" sldId="1599"/>
        </pc:sldMkLst>
        <pc:spChg chg="mod">
          <ac:chgData name="Raghvendra Mall" userId="S::raghvendra.mall@tii.ae::01465d4b-23b4-4c5f-8675-e1c9f281c2c8" providerId="AD" clId="Web-{59557ABA-B0D9-46A9-A8FA-22B81635E412}" dt="2023-05-16T08:28:20.968" v="7" actId="20577"/>
          <ac:spMkLst>
            <pc:docMk/>
            <pc:sldMk cId="2430786105" sldId="1599"/>
            <ac:spMk id="7" creationId="{6124D6F3-743F-455A-A3B2-EA6552FC3784}"/>
          </ac:spMkLst>
        </pc:spChg>
        <pc:spChg chg="mod">
          <ac:chgData name="Raghvendra Mall" userId="S::raghvendra.mall@tii.ae::01465d4b-23b4-4c5f-8675-e1c9f281c2c8" providerId="AD" clId="Web-{59557ABA-B0D9-46A9-A8FA-22B81635E412}" dt="2023-05-16T08:28:06.639" v="3" actId="14100"/>
          <ac:spMkLst>
            <pc:docMk/>
            <pc:sldMk cId="2430786105" sldId="1599"/>
            <ac:spMk id="9" creationId="{CB7A3B5F-C671-4650-91BC-C1D5D3A98556}"/>
          </ac:spMkLst>
        </pc:spChg>
        <pc:picChg chg="add mod">
          <ac:chgData name="Raghvendra Mall" userId="S::raghvendra.mall@tii.ae::01465d4b-23b4-4c5f-8675-e1c9f281c2c8" providerId="AD" clId="Web-{59557ABA-B0D9-46A9-A8FA-22B81635E412}" dt="2023-05-16T08:27:58.358" v="2" actId="1076"/>
          <ac:picMkLst>
            <pc:docMk/>
            <pc:sldMk cId="2430786105" sldId="1599"/>
            <ac:picMk id="3" creationId="{5E833CEF-AE4A-E2DE-4C5E-D4FFA09B28EF}"/>
          </ac:picMkLst>
        </pc:picChg>
      </pc:sldChg>
    </pc:docChg>
  </pc:docChgLst>
  <pc:docChgLst>
    <pc:chgData name="Raghvendra Mall" userId="S::raghvendra.mall@tii.ae::01465d4b-23b4-4c5f-8675-e1c9f281c2c8" providerId="AD" clId="Web-{526F51E7-2AAB-49E4-8209-18D0B3594BC4}"/>
    <pc:docChg chg="addSld delSld modSld modSection">
      <pc:chgData name="Raghvendra Mall" userId="S::raghvendra.mall@tii.ae::01465d4b-23b4-4c5f-8675-e1c9f281c2c8" providerId="AD" clId="Web-{526F51E7-2AAB-49E4-8209-18D0B3594BC4}" dt="2023-05-16T05:29:27.902" v="372" actId="20577"/>
      <pc:docMkLst>
        <pc:docMk/>
      </pc:docMkLst>
      <pc:sldChg chg="modSp add del">
        <pc:chgData name="Raghvendra Mall" userId="S::raghvendra.mall@tii.ae::01465d4b-23b4-4c5f-8675-e1c9f281c2c8" providerId="AD" clId="Web-{526F51E7-2AAB-49E4-8209-18D0B3594BC4}" dt="2023-05-16T05:03:21.869" v="143" actId="20577"/>
        <pc:sldMkLst>
          <pc:docMk/>
          <pc:sldMk cId="3414719468" sldId="270"/>
        </pc:sldMkLst>
        <pc:spChg chg="mod">
          <ac:chgData name="Raghvendra Mall" userId="S::raghvendra.mall@tii.ae::01465d4b-23b4-4c5f-8675-e1c9f281c2c8" providerId="AD" clId="Web-{526F51E7-2AAB-49E4-8209-18D0B3594BC4}" dt="2023-05-16T05:03:21.869" v="143" actId="20577"/>
          <ac:spMkLst>
            <pc:docMk/>
            <pc:sldMk cId="3414719468" sldId="270"/>
            <ac:spMk id="7" creationId="{29789086-6361-9F4F-B011-4CC4F45AB04E}"/>
          </ac:spMkLst>
        </pc:spChg>
      </pc:sldChg>
      <pc:sldChg chg="del">
        <pc:chgData name="Raghvendra Mall" userId="S::raghvendra.mall@tii.ae::01465d4b-23b4-4c5f-8675-e1c9f281c2c8" providerId="AD" clId="Web-{526F51E7-2AAB-49E4-8209-18D0B3594BC4}" dt="2023-05-16T05:03:59.526" v="153"/>
        <pc:sldMkLst>
          <pc:docMk/>
          <pc:sldMk cId="2380190321" sldId="272"/>
        </pc:sldMkLst>
      </pc:sldChg>
      <pc:sldChg chg="modSp">
        <pc:chgData name="Raghvendra Mall" userId="S::raghvendra.mall@tii.ae::01465d4b-23b4-4c5f-8675-e1c9f281c2c8" providerId="AD" clId="Web-{526F51E7-2AAB-49E4-8209-18D0B3594BC4}" dt="2023-05-16T05:03:51.964" v="151" actId="20577"/>
        <pc:sldMkLst>
          <pc:docMk/>
          <pc:sldMk cId="725479506" sldId="1529"/>
        </pc:sldMkLst>
        <pc:spChg chg="mod">
          <ac:chgData name="Raghvendra Mall" userId="S::raghvendra.mall@tii.ae::01465d4b-23b4-4c5f-8675-e1c9f281c2c8" providerId="AD" clId="Web-{526F51E7-2AAB-49E4-8209-18D0B3594BC4}" dt="2023-05-16T05:03:51.964" v="151" actId="20577"/>
          <ac:spMkLst>
            <pc:docMk/>
            <pc:sldMk cId="725479506" sldId="1529"/>
            <ac:spMk id="8" creationId="{30C73FA4-7A7C-0F45-A40F-0107610D5426}"/>
          </ac:spMkLst>
        </pc:spChg>
      </pc:sldChg>
      <pc:sldChg chg="addSp delSp modSp">
        <pc:chgData name="Raghvendra Mall" userId="S::raghvendra.mall@tii.ae::01465d4b-23b4-4c5f-8675-e1c9f281c2c8" providerId="AD" clId="Web-{526F51E7-2AAB-49E4-8209-18D0B3594BC4}" dt="2023-05-16T05:26:28.789" v="349" actId="1076"/>
        <pc:sldMkLst>
          <pc:docMk/>
          <pc:sldMk cId="2938149493" sldId="1593"/>
        </pc:sldMkLst>
        <pc:spChg chg="mod">
          <ac:chgData name="Raghvendra Mall" userId="S::raghvendra.mall@tii.ae::01465d4b-23b4-4c5f-8675-e1c9f281c2c8" providerId="AD" clId="Web-{526F51E7-2AAB-49E4-8209-18D0B3594BC4}" dt="2023-05-16T05:25:44.163" v="343" actId="1076"/>
          <ac:spMkLst>
            <pc:docMk/>
            <pc:sldMk cId="2938149493" sldId="1593"/>
            <ac:spMk id="25" creationId="{D08B7084-526E-24B9-0BA1-A25F9D12D7A4}"/>
          </ac:spMkLst>
        </pc:spChg>
        <pc:spChg chg="topLvl">
          <ac:chgData name="Raghvendra Mall" userId="S::raghvendra.mall@tii.ae::01465d4b-23b4-4c5f-8675-e1c9f281c2c8" providerId="AD" clId="Web-{526F51E7-2AAB-49E4-8209-18D0B3594BC4}" dt="2023-05-16T05:10:15.425" v="214"/>
          <ac:spMkLst>
            <pc:docMk/>
            <pc:sldMk cId="2938149493" sldId="1593"/>
            <ac:spMk id="27" creationId="{F9AEDD5B-D1BA-4B8F-8316-15600482658C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5:05.512" v="165"/>
          <ac:spMkLst>
            <pc:docMk/>
            <pc:sldMk cId="2938149493" sldId="1593"/>
            <ac:spMk id="28" creationId="{74F049EA-8223-4C78-BD8F-BC6F95EDC295}"/>
          </ac:spMkLst>
        </pc:spChg>
        <pc:spChg chg="del topLvl">
          <ac:chgData name="Raghvendra Mall" userId="S::raghvendra.mall@tii.ae::01465d4b-23b4-4c5f-8675-e1c9f281c2c8" providerId="AD" clId="Web-{526F51E7-2AAB-49E4-8209-18D0B3594BC4}" dt="2023-05-16T05:10:15.425" v="214"/>
          <ac:spMkLst>
            <pc:docMk/>
            <pc:sldMk cId="2938149493" sldId="1593"/>
            <ac:spMk id="41" creationId="{752821E8-03CE-483D-8843-E1354A70CC08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5:48.185" v="167"/>
          <ac:spMkLst>
            <pc:docMk/>
            <pc:sldMk cId="2938149493" sldId="1593"/>
            <ac:spMk id="42" creationId="{2C74FD03-F497-43B0-9A25-3647A513155E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9:36.565" v="202"/>
          <ac:spMkLst>
            <pc:docMk/>
            <pc:sldMk cId="2938149493" sldId="1593"/>
            <ac:spMk id="43" creationId="{92066F59-F368-40F5-B79A-645672C595FE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9:39.783" v="203"/>
          <ac:spMkLst>
            <pc:docMk/>
            <pc:sldMk cId="2938149493" sldId="1593"/>
            <ac:spMk id="44" creationId="{2E4CF5C8-9DDC-40DB-AFD2-72DCE9979A3E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10:00.862" v="209"/>
          <ac:spMkLst>
            <pc:docMk/>
            <pc:sldMk cId="2938149493" sldId="1593"/>
            <ac:spMk id="45" creationId="{AB4ADC62-2CCE-401F-9AF5-336F6A8B8396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9:56.768" v="208"/>
          <ac:spMkLst>
            <pc:docMk/>
            <pc:sldMk cId="2938149493" sldId="1593"/>
            <ac:spMk id="46" creationId="{D709519C-E7D5-4A35-ABF3-43DD47541065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10:03.268" v="210"/>
          <ac:spMkLst>
            <pc:docMk/>
            <pc:sldMk cId="2938149493" sldId="1593"/>
            <ac:spMk id="47" creationId="{FE9119E4-E49E-4FFE-AD4E-F0C47F4C9E47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10:05.284" v="211"/>
          <ac:spMkLst>
            <pc:docMk/>
            <pc:sldMk cId="2938149493" sldId="1593"/>
            <ac:spMk id="48" creationId="{356F804D-A931-4556-9A52-3A760394CA7B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10:07.721" v="212"/>
          <ac:spMkLst>
            <pc:docMk/>
            <pc:sldMk cId="2938149493" sldId="1593"/>
            <ac:spMk id="49" creationId="{4E43C061-0D01-4B90-A654-8EB8847E35B7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7:45.890" v="182" actId="1076"/>
          <ac:spMkLst>
            <pc:docMk/>
            <pc:sldMk cId="2938149493" sldId="1593"/>
            <ac:spMk id="193" creationId="{B743077B-1D99-4AD9-B84B-BCE65BF0BED4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6:57.061" v="177" actId="20577"/>
          <ac:spMkLst>
            <pc:docMk/>
            <pc:sldMk cId="2938149493" sldId="1593"/>
            <ac:spMk id="197" creationId="{747DF4EF-18E4-4232-A61E-1C9C85FD14A4}"/>
          </ac:spMkLst>
        </pc:spChg>
        <pc:spChg chg="add del">
          <ac:chgData name="Raghvendra Mall" userId="S::raghvendra.mall@tii.ae::01465d4b-23b4-4c5f-8675-e1c9f281c2c8" providerId="AD" clId="Web-{526F51E7-2AAB-49E4-8209-18D0B3594BC4}" dt="2023-05-16T05:06:37.358" v="170"/>
          <ac:spMkLst>
            <pc:docMk/>
            <pc:sldMk cId="2938149493" sldId="1593"/>
            <ac:spMk id="286" creationId="{F12AAB84-45F3-47D6-83F4-495A19D1619B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4:38.058" v="159" actId="20577"/>
          <ac:spMkLst>
            <pc:docMk/>
            <pc:sldMk cId="2938149493" sldId="1593"/>
            <ac:spMk id="340" creationId="{258E5A20-8F9F-4F92-9640-C559CDB4F593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8:55.157" v="196" actId="1076"/>
          <ac:spMkLst>
            <pc:docMk/>
            <pc:sldMk cId="2938149493" sldId="1593"/>
            <ac:spMk id="454" creationId="{9B8F098C-C476-497D-B0CC-8580C0D64542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6:10.120" v="277" actId="1076"/>
          <ac:spMkLst>
            <pc:docMk/>
            <pc:sldMk cId="2938149493" sldId="1593"/>
            <ac:spMk id="458" creationId="{43018DDC-774F-73C4-D5A6-C692DC5F411D}"/>
          </ac:spMkLst>
        </pc:spChg>
        <pc:spChg chg="add del mod">
          <ac:chgData name="Raghvendra Mall" userId="S::raghvendra.mall@tii.ae::01465d4b-23b4-4c5f-8675-e1c9f281c2c8" providerId="AD" clId="Web-{526F51E7-2AAB-49E4-8209-18D0B3594BC4}" dt="2023-05-16T05:15:56.041" v="274" actId="1076"/>
          <ac:spMkLst>
            <pc:docMk/>
            <pc:sldMk cId="2938149493" sldId="1593"/>
            <ac:spMk id="460" creationId="{C45E712C-3F47-9A27-12B2-EC261DB55874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8:33.435" v="281" actId="1076"/>
          <ac:spMkLst>
            <pc:docMk/>
            <pc:sldMk cId="2938149493" sldId="1593"/>
            <ac:spMk id="462" creationId="{3C421883-600E-51BF-396A-62886293C3BE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8:45.013" v="283" actId="1076"/>
          <ac:spMkLst>
            <pc:docMk/>
            <pc:sldMk cId="2938149493" sldId="1593"/>
            <ac:spMk id="466" creationId="{CD58306D-05A7-E6C8-2E4E-37BC9C96A243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8:57.795" v="286" actId="1076"/>
          <ac:spMkLst>
            <pc:docMk/>
            <pc:sldMk cId="2938149493" sldId="1593"/>
            <ac:spMk id="468" creationId="{8C45C1A6-2C9C-2EB3-CD6F-63C2C28E57EF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9:09.623" v="288" actId="1076"/>
          <ac:spMkLst>
            <pc:docMk/>
            <pc:sldMk cId="2938149493" sldId="1593"/>
            <ac:spMk id="469" creationId="{2D362CA3-F69B-DD5C-1143-2DE961A05A06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9:19.499" v="290" actId="1076"/>
          <ac:spMkLst>
            <pc:docMk/>
            <pc:sldMk cId="2938149493" sldId="1593"/>
            <ac:spMk id="470" creationId="{FD06FD6B-73B8-A3AE-7D6E-0135455ABBA9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7:52.031" v="183"/>
          <ac:spMkLst>
            <pc:docMk/>
            <pc:sldMk cId="2938149493" sldId="1593"/>
            <ac:spMk id="471" creationId="{AAD8BE2B-8565-41AB-BFCF-058D22FD5996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8:33.532" v="191" actId="1076"/>
          <ac:spMkLst>
            <pc:docMk/>
            <pc:sldMk cId="2938149493" sldId="1593"/>
            <ac:spMk id="472" creationId="{64CCA993-5290-4180-81E8-35FB4498DE72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0:51.532" v="304" actId="1076"/>
          <ac:spMkLst>
            <pc:docMk/>
            <pc:sldMk cId="2938149493" sldId="1593"/>
            <ac:spMk id="478" creationId="{45AC841F-AC6E-11AF-C74B-EE2DA59D2CA8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1:21.501" v="311" actId="1076"/>
          <ac:spMkLst>
            <pc:docMk/>
            <pc:sldMk cId="2938149493" sldId="1593"/>
            <ac:spMk id="481" creationId="{22A6A7F7-1246-13CF-CF9A-04D4965DF5FC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4:53.240" v="336" actId="1076"/>
          <ac:spMkLst>
            <pc:docMk/>
            <pc:sldMk cId="2938149493" sldId="1593"/>
            <ac:spMk id="486" creationId="{1A58A974-F170-86BF-5303-ED02D3F12262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5:01.849" v="338" actId="1076"/>
          <ac:spMkLst>
            <pc:docMk/>
            <pc:sldMk cId="2938149493" sldId="1593"/>
            <ac:spMk id="487" creationId="{953DDE78-697A-243C-1E2C-83559BBD67E4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5:18.834" v="341" actId="1076"/>
          <ac:spMkLst>
            <pc:docMk/>
            <pc:sldMk cId="2938149493" sldId="1593"/>
            <ac:spMk id="488" creationId="{606AB741-F35A-73ED-C24D-50F0E04B5906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6:28.789" v="349" actId="1076"/>
          <ac:spMkLst>
            <pc:docMk/>
            <pc:sldMk cId="2938149493" sldId="1593"/>
            <ac:spMk id="490" creationId="{F9819FCB-82ED-A29C-25B9-05E5B5775F1F}"/>
          </ac:spMkLst>
        </pc:spChg>
        <pc:grpChg chg="del">
          <ac:chgData name="Raghvendra Mall" userId="S::raghvendra.mall@tii.ae::01465d4b-23b4-4c5f-8675-e1c9f281c2c8" providerId="AD" clId="Web-{526F51E7-2AAB-49E4-8209-18D0B3594BC4}" dt="2023-05-16T05:06:40.123" v="171"/>
          <ac:grpSpMkLst>
            <pc:docMk/>
            <pc:sldMk cId="2938149493" sldId="1593"/>
            <ac:grpSpMk id="5" creationId="{1A461E7F-F0AA-421E-82C4-471305C30063}"/>
          </ac:grpSpMkLst>
        </pc:grpChg>
        <pc:grpChg chg="add mod">
          <ac:chgData name="Raghvendra Mall" userId="S::raghvendra.mall@tii.ae::01465d4b-23b4-4c5f-8675-e1c9f281c2c8" providerId="AD" clId="Web-{526F51E7-2AAB-49E4-8209-18D0B3594BC4}" dt="2023-05-16T05:14:59.712" v="270" actId="14100"/>
          <ac:grpSpMkLst>
            <pc:docMk/>
            <pc:sldMk cId="2938149493" sldId="1593"/>
            <ac:grpSpMk id="23" creationId="{BD6C99CB-3EE9-ACE8-8E8E-0928196282C0}"/>
          </ac:grpSpMkLst>
        </pc:grpChg>
        <pc:grpChg chg="add del mod">
          <ac:chgData name="Raghvendra Mall" userId="S::raghvendra.mall@tii.ae::01465d4b-23b4-4c5f-8675-e1c9f281c2c8" providerId="AD" clId="Web-{526F51E7-2AAB-49E4-8209-18D0B3594BC4}" dt="2023-05-16T05:12:21.334" v="236"/>
          <ac:grpSpMkLst>
            <pc:docMk/>
            <pc:sldMk cId="2938149493" sldId="1593"/>
            <ac:grpSpMk id="29" creationId="{CA213C59-D6B1-EBC3-9748-5D9BE5C9836D}"/>
          </ac:grpSpMkLst>
        </pc:grpChg>
        <pc:grpChg chg="add del mod">
          <ac:chgData name="Raghvendra Mall" userId="S::raghvendra.mall@tii.ae::01465d4b-23b4-4c5f-8675-e1c9f281c2c8" providerId="AD" clId="Web-{526F51E7-2AAB-49E4-8209-18D0B3594BC4}" dt="2023-05-16T05:12:19.771" v="235"/>
          <ac:grpSpMkLst>
            <pc:docMk/>
            <pc:sldMk cId="2938149493" sldId="1593"/>
            <ac:grpSpMk id="52" creationId="{91990A0B-DAA7-9303-79D8-D2E3FD0A9173}"/>
          </ac:grpSpMkLst>
        </pc:grpChg>
        <pc:grpChg chg="add del mod">
          <ac:chgData name="Raghvendra Mall" userId="S::raghvendra.mall@tii.ae::01465d4b-23b4-4c5f-8675-e1c9f281c2c8" providerId="AD" clId="Web-{526F51E7-2AAB-49E4-8209-18D0B3594BC4}" dt="2023-05-16T05:12:17.380" v="234"/>
          <ac:grpSpMkLst>
            <pc:docMk/>
            <pc:sldMk cId="2938149493" sldId="1593"/>
            <ac:grpSpMk id="55" creationId="{7550131F-EB4A-0473-9D44-F4058BE6C70F}"/>
          </ac:grpSpMkLst>
        </pc:grpChg>
        <pc:grpChg chg="add del mod">
          <ac:chgData name="Raghvendra Mall" userId="S::raghvendra.mall@tii.ae::01465d4b-23b4-4c5f-8675-e1c9f281c2c8" providerId="AD" clId="Web-{526F51E7-2AAB-49E4-8209-18D0B3594BC4}" dt="2023-05-16T05:12:15.708" v="233"/>
          <ac:grpSpMkLst>
            <pc:docMk/>
            <pc:sldMk cId="2938149493" sldId="1593"/>
            <ac:grpSpMk id="58" creationId="{D3501A32-F548-90B7-3840-6BE69203C510}"/>
          </ac:grpSpMkLst>
        </pc:grpChg>
        <pc:grpChg chg="del">
          <ac:chgData name="Raghvendra Mall" userId="S::raghvendra.mall@tii.ae::01465d4b-23b4-4c5f-8675-e1c9f281c2c8" providerId="AD" clId="Web-{526F51E7-2AAB-49E4-8209-18D0B3594BC4}" dt="2023-05-16T05:21:00.751" v="307"/>
          <ac:grpSpMkLst>
            <pc:docMk/>
            <pc:sldMk cId="2938149493" sldId="1593"/>
            <ac:grpSpMk id="301" creationId="{49C355CD-5D21-4BF4-9E6C-A9801C058230}"/>
          </ac:grpSpMkLst>
        </pc:grpChg>
        <pc:grpChg chg="add del">
          <ac:chgData name="Raghvendra Mall" userId="S::raghvendra.mall@tii.ae::01465d4b-23b4-4c5f-8675-e1c9f281c2c8" providerId="AD" clId="Web-{526F51E7-2AAB-49E4-8209-18D0B3594BC4}" dt="2023-05-16T05:10:15.425" v="214"/>
          <ac:grpSpMkLst>
            <pc:docMk/>
            <pc:sldMk cId="2938149493" sldId="1593"/>
            <ac:grpSpMk id="453" creationId="{DCE67A61-23C5-4FCA-9E1D-7146F9D2B483}"/>
          </ac:grpSpMkLst>
        </pc:grpChg>
        <pc:picChg chg="del">
          <ac:chgData name="Raghvendra Mall" userId="S::raghvendra.mall@tii.ae::01465d4b-23b4-4c5f-8675-e1c9f281c2c8" providerId="AD" clId="Web-{526F51E7-2AAB-49E4-8209-18D0B3594BC4}" dt="2023-05-16T05:05:01.965" v="164"/>
          <ac:picMkLst>
            <pc:docMk/>
            <pc:sldMk cId="2938149493" sldId="1593"/>
            <ac:picMk id="26" creationId="{CE2F5840-1482-4D8B-8B5F-6B43A7642E0A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10:12.550" v="213"/>
          <ac:picMkLst>
            <pc:docMk/>
            <pc:sldMk cId="2938149493" sldId="1593"/>
            <ac:picMk id="30" creationId="{F3D9A627-03ED-4218-9379-5D7B6779DD15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5:44.622" v="166"/>
          <ac:picMkLst>
            <pc:docMk/>
            <pc:sldMk cId="2938149493" sldId="1593"/>
            <ac:picMk id="31" creationId="{17627FBA-F9E9-448A-810B-FF1DF0C66950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31.221" v="200"/>
          <ac:picMkLst>
            <pc:docMk/>
            <pc:sldMk cId="2938149493" sldId="1593"/>
            <ac:picMk id="32" creationId="{1B86DD59-BAB1-4841-96AF-92652F1093DF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34.158" v="201"/>
          <ac:picMkLst>
            <pc:docMk/>
            <pc:sldMk cId="2938149493" sldId="1593"/>
            <ac:picMk id="33" creationId="{588D6EFA-C001-40CC-9F15-15EAC0C8EDD6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43.408" v="204"/>
          <ac:picMkLst>
            <pc:docMk/>
            <pc:sldMk cId="2938149493" sldId="1593"/>
            <ac:picMk id="34" creationId="{4BABE97D-5BEB-4E66-B104-390BF3BCDF22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46.783" v="205"/>
          <ac:picMkLst>
            <pc:docMk/>
            <pc:sldMk cId="2938149493" sldId="1593"/>
            <ac:picMk id="35" creationId="{1F20EF76-0268-41CC-968C-64166779A8A4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49.205" v="206"/>
          <ac:picMkLst>
            <pc:docMk/>
            <pc:sldMk cId="2938149493" sldId="1593"/>
            <ac:picMk id="36" creationId="{2A6356AB-6FB7-4C01-9AAE-63CC02B0DE77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51.284" v="207"/>
          <ac:picMkLst>
            <pc:docMk/>
            <pc:sldMk cId="2938149493" sldId="1593"/>
            <ac:picMk id="37" creationId="{F3D5908A-BB68-437C-B66E-C71F590437E4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15.970" v="197"/>
          <ac:picMkLst>
            <pc:docMk/>
            <pc:sldMk cId="2938149493" sldId="1593"/>
            <ac:picMk id="38" creationId="{F61A4AA2-8CAE-4C72-9473-5A1446587E26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13:22.444" v="250" actId="1076"/>
          <ac:picMkLst>
            <pc:docMk/>
            <pc:sldMk cId="2938149493" sldId="1593"/>
            <ac:picMk id="61" creationId="{5DF2706B-5F07-3461-BC29-91AA58D4DF6C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16:20.698" v="280" actId="1076"/>
          <ac:picMkLst>
            <pc:docMk/>
            <pc:sldMk cId="2938149493" sldId="1593"/>
            <ac:picMk id="62" creationId="{B885BF04-D51C-E18B-A612-2EAB688069DB}"/>
          </ac:picMkLst>
        </pc:picChg>
        <pc:picChg chg="add del mod">
          <ac:chgData name="Raghvendra Mall" userId="S::raghvendra.mall@tii.ae::01465d4b-23b4-4c5f-8675-e1c9f281c2c8" providerId="AD" clId="Web-{526F51E7-2AAB-49E4-8209-18D0B3594BC4}" dt="2023-05-16T05:13:59.461" v="255"/>
          <ac:picMkLst>
            <pc:docMk/>
            <pc:sldMk cId="2938149493" sldId="1593"/>
            <ac:picMk id="63" creationId="{1EE44BD4-A2C6-3391-01DB-7ACF65E5AE1C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8:02.484" v="186"/>
          <ac:picMkLst>
            <pc:docMk/>
            <pc:sldMk cId="2938149493" sldId="1593"/>
            <ac:picMk id="176" creationId="{504797DD-9AD8-4311-9FB4-8ABAE46965FD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8:00.359" v="185"/>
          <ac:picMkLst>
            <pc:docMk/>
            <pc:sldMk cId="2938149493" sldId="1593"/>
            <ac:picMk id="177" creationId="{8D5A6872-0F94-4395-A413-4860975400AF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14:29.086" v="262" actId="1076"/>
          <ac:picMkLst>
            <pc:docMk/>
            <pc:sldMk cId="2938149493" sldId="1593"/>
            <ac:picMk id="449" creationId="{1ADAC110-D3E7-A30D-79BF-3BDACF79D267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8:06.797" v="187"/>
          <ac:picMkLst>
            <pc:docMk/>
            <pc:sldMk cId="2938149493" sldId="1593"/>
            <ac:picMk id="459" creationId="{1CF80611-04F9-449E-B4B2-B591D654D209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3:11.957" v="315" actId="14100"/>
          <ac:picMkLst>
            <pc:docMk/>
            <pc:sldMk cId="2938149493" sldId="1593"/>
            <ac:picMk id="464" creationId="{82C21256-FFE8-4010-7F43-7BC2D5CF25BE}"/>
          </ac:picMkLst>
        </pc:picChg>
        <pc:picChg chg="add del mod">
          <ac:chgData name="Raghvendra Mall" userId="S::raghvendra.mall@tii.ae::01465d4b-23b4-4c5f-8675-e1c9f281c2c8" providerId="AD" clId="Web-{526F51E7-2AAB-49E4-8209-18D0B3594BC4}" dt="2023-05-16T05:19:44.421" v="292"/>
          <ac:picMkLst>
            <pc:docMk/>
            <pc:sldMk cId="2938149493" sldId="1593"/>
            <ac:picMk id="475" creationId="{F6D1C7E5-278D-0752-E2A4-85F4E6FB704B}"/>
          </ac:picMkLst>
        </pc:picChg>
        <pc:picChg chg="add del mod">
          <ac:chgData name="Raghvendra Mall" userId="S::raghvendra.mall@tii.ae::01465d4b-23b4-4c5f-8675-e1c9f281c2c8" providerId="AD" clId="Web-{526F51E7-2AAB-49E4-8209-18D0B3594BC4}" dt="2023-05-16T05:19:58.624" v="294"/>
          <ac:picMkLst>
            <pc:docMk/>
            <pc:sldMk cId="2938149493" sldId="1593"/>
            <ac:picMk id="476" creationId="{27F03E1C-6005-8229-09E0-A830417B5916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0:35.453" v="301" actId="1076"/>
          <ac:picMkLst>
            <pc:docMk/>
            <pc:sldMk cId="2938149493" sldId="1593"/>
            <ac:picMk id="477" creationId="{3E385CA7-108F-AB7D-D67F-C83FF6293C6E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1:08.032" v="309" actId="14100"/>
          <ac:picMkLst>
            <pc:docMk/>
            <pc:sldMk cId="2938149493" sldId="1593"/>
            <ac:picMk id="479" creationId="{76B91A01-C325-A5B1-B01A-840567EB9A65}"/>
          </ac:picMkLst>
        </pc:picChg>
        <pc:picChg chg="add del mod">
          <ac:chgData name="Raghvendra Mall" userId="S::raghvendra.mall@tii.ae::01465d4b-23b4-4c5f-8675-e1c9f281c2c8" providerId="AD" clId="Web-{526F51E7-2AAB-49E4-8209-18D0B3594BC4}" dt="2023-05-16T05:23:05.113" v="314"/>
          <ac:picMkLst>
            <pc:docMk/>
            <pc:sldMk cId="2938149493" sldId="1593"/>
            <ac:picMk id="482" creationId="{DF5975B0-C81A-D7D6-78DA-05C4FB3A2912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4:19.130" v="330" actId="14100"/>
          <ac:picMkLst>
            <pc:docMk/>
            <pc:sldMk cId="2938149493" sldId="1593"/>
            <ac:picMk id="483" creationId="{1D9A657C-5061-07E0-FAE1-74A46B0BEEA5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5:51.179" v="344" actId="1076"/>
          <ac:picMkLst>
            <pc:docMk/>
            <pc:sldMk cId="2938149493" sldId="1593"/>
            <ac:picMk id="484" creationId="{0E6E1BE4-5B75-D69F-483B-6267FC336A0A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4:32.286" v="333" actId="1076"/>
          <ac:picMkLst>
            <pc:docMk/>
            <pc:sldMk cId="2938149493" sldId="1593"/>
            <ac:picMk id="485" creationId="{8C699B42-2F92-4784-41CE-20761E6CB564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6:07.929" v="346" actId="1076"/>
          <ac:picMkLst>
            <pc:docMk/>
            <pc:sldMk cId="2938149493" sldId="1593"/>
            <ac:picMk id="489" creationId="{DDDB9CC7-4720-71C2-D242-4A6550F922B6}"/>
          </ac:picMkLst>
        </pc:picChg>
        <pc:cxnChg chg="del">
          <ac:chgData name="Raghvendra Mall" userId="S::raghvendra.mall@tii.ae::01465d4b-23b4-4c5f-8675-e1c9f281c2c8" providerId="AD" clId="Web-{526F51E7-2AAB-49E4-8209-18D0B3594BC4}" dt="2023-05-16T05:07:01.280" v="178"/>
          <ac:cxnSpMkLst>
            <pc:docMk/>
            <pc:sldMk cId="2938149493" sldId="1593"/>
            <ac:cxnSpMk id="256" creationId="{3373BCC4-2813-49C0-AAEB-0FF555111E65}"/>
          </ac:cxnSpMkLst>
        </pc:cxnChg>
        <pc:cxnChg chg="del">
          <ac:chgData name="Raghvendra Mall" userId="S::raghvendra.mall@tii.ae::01465d4b-23b4-4c5f-8675-e1c9f281c2c8" providerId="AD" clId="Web-{526F51E7-2AAB-49E4-8209-18D0B3594BC4}" dt="2023-05-16T05:07:04.499" v="179"/>
          <ac:cxnSpMkLst>
            <pc:docMk/>
            <pc:sldMk cId="2938149493" sldId="1593"/>
            <ac:cxnSpMk id="267" creationId="{30B58640-F17F-4462-98CA-F883B1FADF2B}"/>
          </ac:cxnSpMkLst>
        </pc:cxnChg>
        <pc:cxnChg chg="mod">
          <ac:chgData name="Raghvendra Mall" userId="S::raghvendra.mall@tii.ae::01465d4b-23b4-4c5f-8675-e1c9f281c2c8" providerId="AD" clId="Web-{526F51E7-2AAB-49E4-8209-18D0B3594BC4}" dt="2023-05-16T05:09:22.799" v="199"/>
          <ac:cxnSpMkLst>
            <pc:docMk/>
            <pc:sldMk cId="2938149493" sldId="1593"/>
            <ac:cxnSpMk id="461" creationId="{64B31F8E-1C58-462C-BBD9-A68C64C29DBE}"/>
          </ac:cxnSpMkLst>
        </pc:cxnChg>
        <pc:cxnChg chg="mod">
          <ac:chgData name="Raghvendra Mall" userId="S::raghvendra.mall@tii.ae::01465d4b-23b4-4c5f-8675-e1c9f281c2c8" providerId="AD" clId="Web-{526F51E7-2AAB-49E4-8209-18D0B3594BC4}" dt="2023-05-16T05:08:26.735" v="190" actId="14100"/>
          <ac:cxnSpMkLst>
            <pc:docMk/>
            <pc:sldMk cId="2938149493" sldId="1593"/>
            <ac:cxnSpMk id="463" creationId="{AAF61395-1DA5-4FB5-8D29-D302CA823C79}"/>
          </ac:cxnSpMkLst>
        </pc:cxnChg>
        <pc:cxnChg chg="mod">
          <ac:chgData name="Raghvendra Mall" userId="S::raghvendra.mall@tii.ae::01465d4b-23b4-4c5f-8675-e1c9f281c2c8" providerId="AD" clId="Web-{526F51E7-2AAB-49E4-8209-18D0B3594BC4}" dt="2023-05-16T05:08:18.016" v="189" actId="14100"/>
          <ac:cxnSpMkLst>
            <pc:docMk/>
            <pc:sldMk cId="2938149493" sldId="1593"/>
            <ac:cxnSpMk id="465" creationId="{E995DBC4-0838-4B73-94D3-FAFE444565C9}"/>
          </ac:cxnSpMkLst>
        </pc:cxnChg>
        <pc:cxnChg chg="del mod">
          <ac:chgData name="Raghvendra Mall" userId="S::raghvendra.mall@tii.ae::01465d4b-23b4-4c5f-8675-e1c9f281c2c8" providerId="AD" clId="Web-{526F51E7-2AAB-49E4-8209-18D0B3594BC4}" dt="2023-05-16T05:07:54.562" v="184"/>
          <ac:cxnSpMkLst>
            <pc:docMk/>
            <pc:sldMk cId="2938149493" sldId="1593"/>
            <ac:cxnSpMk id="467" creationId="{BAFD098D-CBDD-4212-8403-7BF3B346AE50}"/>
          </ac:cxnSpMkLst>
        </pc:cxnChg>
      </pc:sldChg>
      <pc:sldChg chg="del">
        <pc:chgData name="Raghvendra Mall" userId="S::raghvendra.mall@tii.ae::01465d4b-23b4-4c5f-8675-e1c9f281c2c8" providerId="AD" clId="Web-{526F51E7-2AAB-49E4-8209-18D0B3594BC4}" dt="2023-05-16T05:03:55.932" v="152"/>
        <pc:sldMkLst>
          <pc:docMk/>
          <pc:sldMk cId="3840260259" sldId="1597"/>
        </pc:sldMkLst>
      </pc:sldChg>
      <pc:sldChg chg="delSp modSp">
        <pc:chgData name="Raghvendra Mall" userId="S::raghvendra.mall@tii.ae::01465d4b-23b4-4c5f-8675-e1c9f281c2c8" providerId="AD" clId="Web-{526F51E7-2AAB-49E4-8209-18D0B3594BC4}" dt="2023-05-16T05:29:27.902" v="372" actId="20577"/>
        <pc:sldMkLst>
          <pc:docMk/>
          <pc:sldMk cId="2430786105" sldId="1599"/>
        </pc:sldMkLst>
        <pc:spChg chg="del">
          <ac:chgData name="Raghvendra Mall" userId="S::raghvendra.mall@tii.ae::01465d4b-23b4-4c5f-8675-e1c9f281c2c8" providerId="AD" clId="Web-{526F51E7-2AAB-49E4-8209-18D0B3594BC4}" dt="2023-05-16T05:28:58.198" v="352"/>
          <ac:spMkLst>
            <pc:docMk/>
            <pc:sldMk cId="2430786105" sldId="1599"/>
            <ac:spMk id="8" creationId="{A22235FF-597F-4139-90A5-04C87AE41D48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29:27.902" v="372" actId="20577"/>
          <ac:spMkLst>
            <pc:docMk/>
            <pc:sldMk cId="2430786105" sldId="1599"/>
            <ac:spMk id="9" creationId="{CB7A3B5F-C671-4650-91BC-C1D5D3A98556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28:53.807" v="351"/>
          <ac:spMkLst>
            <pc:docMk/>
            <pc:sldMk cId="2430786105" sldId="1599"/>
            <ac:spMk id="10" creationId="{8A825AC5-22D6-4248-BAB8-77F8E1D73943}"/>
          </ac:spMkLst>
        </pc:spChg>
        <pc:picChg chg="del">
          <ac:chgData name="Raghvendra Mall" userId="S::raghvendra.mall@tii.ae::01465d4b-23b4-4c5f-8675-e1c9f281c2c8" providerId="AD" clId="Web-{526F51E7-2AAB-49E4-8209-18D0B3594BC4}" dt="2023-05-16T05:29:01.855" v="353"/>
          <ac:picMkLst>
            <pc:docMk/>
            <pc:sldMk cId="2430786105" sldId="1599"/>
            <ac:picMk id="5" creationId="{84580845-2928-413E-B64F-9292BA6E8489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28:45.464" v="350"/>
          <ac:picMkLst>
            <pc:docMk/>
            <pc:sldMk cId="2430786105" sldId="1599"/>
            <ac:picMk id="12" creationId="{8F01348D-6972-4168-8734-4469F778DCE3}"/>
          </ac:picMkLst>
        </pc:picChg>
      </pc:sldChg>
    </pc:docChg>
  </pc:docChgLst>
  <pc:docChgLst>
    <pc:chgData name="Raghvendra Mall" userId="S::raghvendra.mall@tii.ae::01465d4b-23b4-4c5f-8675-e1c9f281c2c8" providerId="AD" clId="Web-{8A342227-DB9B-4E2E-8D49-BB8630AF9F3F}"/>
    <pc:docChg chg="delSld modSld modSection">
      <pc:chgData name="Raghvendra Mall" userId="S::raghvendra.mall@tii.ae::01465d4b-23b4-4c5f-8675-e1c9f281c2c8" providerId="AD" clId="Web-{8A342227-DB9B-4E2E-8D49-BB8630AF9F3F}" dt="2023-05-21T05:37:19.643" v="20"/>
      <pc:docMkLst>
        <pc:docMk/>
      </pc:docMkLst>
      <pc:sldChg chg="del">
        <pc:chgData name="Raghvendra Mall" userId="S::raghvendra.mall@tii.ae::01465d4b-23b4-4c5f-8675-e1c9f281c2c8" providerId="AD" clId="Web-{8A342227-DB9B-4E2E-8D49-BB8630AF9F3F}" dt="2023-05-21T05:29:47.057" v="15"/>
        <pc:sldMkLst>
          <pc:docMk/>
          <pc:sldMk cId="2772103035" sldId="1598"/>
        </pc:sldMkLst>
      </pc:sldChg>
      <pc:sldChg chg="addSp">
        <pc:chgData name="Raghvendra Mall" userId="S::raghvendra.mall@tii.ae::01465d4b-23b4-4c5f-8675-e1c9f281c2c8" providerId="AD" clId="Web-{8A342227-DB9B-4E2E-8D49-BB8630AF9F3F}" dt="2023-05-21T05:29:22.104" v="10"/>
        <pc:sldMkLst>
          <pc:docMk/>
          <pc:sldMk cId="1317702435" sldId="1600"/>
        </pc:sldMkLst>
        <pc:spChg chg="add">
          <ac:chgData name="Raghvendra Mall" userId="S::raghvendra.mall@tii.ae::01465d4b-23b4-4c5f-8675-e1c9f281c2c8" providerId="AD" clId="Web-{8A342227-DB9B-4E2E-8D49-BB8630AF9F3F}" dt="2023-05-21T05:29:22.104" v="10"/>
          <ac:spMkLst>
            <pc:docMk/>
            <pc:sldMk cId="1317702435" sldId="1600"/>
            <ac:spMk id="3" creationId="{E6521645-F46F-3E13-418E-34E98264C621}"/>
          </ac:spMkLst>
        </pc:spChg>
      </pc:sldChg>
      <pc:sldChg chg="addSp modSp">
        <pc:chgData name="Raghvendra Mall" userId="S::raghvendra.mall@tii.ae::01465d4b-23b4-4c5f-8675-e1c9f281c2c8" providerId="AD" clId="Web-{8A342227-DB9B-4E2E-8D49-BB8630AF9F3F}" dt="2023-05-21T05:29:16.197" v="9" actId="14100"/>
        <pc:sldMkLst>
          <pc:docMk/>
          <pc:sldMk cId="1955465922" sldId="1601"/>
        </pc:sldMkLst>
        <pc:spChg chg="add mod">
          <ac:chgData name="Raghvendra Mall" userId="S::raghvendra.mall@tii.ae::01465d4b-23b4-4c5f-8675-e1c9f281c2c8" providerId="AD" clId="Web-{8A342227-DB9B-4E2E-8D49-BB8630AF9F3F}" dt="2023-05-21T05:29:16.197" v="9" actId="14100"/>
          <ac:spMkLst>
            <pc:docMk/>
            <pc:sldMk cId="1955465922" sldId="1601"/>
            <ac:spMk id="2" creationId="{36F1D5B9-4A90-D0ED-A81E-C0C9D3D49890}"/>
          </ac:spMkLst>
        </pc:spChg>
      </pc:sldChg>
      <pc:sldChg chg="addSp">
        <pc:chgData name="Raghvendra Mall" userId="S::raghvendra.mall@tii.ae::01465d4b-23b4-4c5f-8675-e1c9f281c2c8" providerId="AD" clId="Web-{8A342227-DB9B-4E2E-8D49-BB8630AF9F3F}" dt="2023-05-21T05:29:26.166" v="11"/>
        <pc:sldMkLst>
          <pc:docMk/>
          <pc:sldMk cId="1904586863" sldId="1603"/>
        </pc:sldMkLst>
        <pc:spChg chg="add">
          <ac:chgData name="Raghvendra Mall" userId="S::raghvendra.mall@tii.ae::01465d4b-23b4-4c5f-8675-e1c9f281c2c8" providerId="AD" clId="Web-{8A342227-DB9B-4E2E-8D49-BB8630AF9F3F}" dt="2023-05-21T05:29:26.166" v="11"/>
          <ac:spMkLst>
            <pc:docMk/>
            <pc:sldMk cId="1904586863" sldId="1603"/>
            <ac:spMk id="12" creationId="{B22A69C6-877E-0CCE-C46F-7E1919B493A8}"/>
          </ac:spMkLst>
        </pc:spChg>
      </pc:sldChg>
      <pc:sldChg chg="addSp">
        <pc:chgData name="Raghvendra Mall" userId="S::raghvendra.mall@tii.ae::01465d4b-23b4-4c5f-8675-e1c9f281c2c8" providerId="AD" clId="Web-{8A342227-DB9B-4E2E-8D49-BB8630AF9F3F}" dt="2023-05-21T05:29:28.635" v="12"/>
        <pc:sldMkLst>
          <pc:docMk/>
          <pc:sldMk cId="2555985608" sldId="1607"/>
        </pc:sldMkLst>
        <pc:spChg chg="add">
          <ac:chgData name="Raghvendra Mall" userId="S::raghvendra.mall@tii.ae::01465d4b-23b4-4c5f-8675-e1c9f281c2c8" providerId="AD" clId="Web-{8A342227-DB9B-4E2E-8D49-BB8630AF9F3F}" dt="2023-05-21T05:29:28.635" v="12"/>
          <ac:spMkLst>
            <pc:docMk/>
            <pc:sldMk cId="2555985608" sldId="1607"/>
            <ac:spMk id="8" creationId="{CBA1ACD9-0A59-40AA-7CEE-39A8BA462F20}"/>
          </ac:spMkLst>
        </pc:spChg>
      </pc:sldChg>
      <pc:sldChg chg="addSp modSp">
        <pc:chgData name="Raghvendra Mall" userId="S::raghvendra.mall@tii.ae::01465d4b-23b4-4c5f-8675-e1c9f281c2c8" providerId="AD" clId="Web-{8A342227-DB9B-4E2E-8D49-BB8630AF9F3F}" dt="2023-05-21T05:30:15.308" v="17" actId="1076"/>
        <pc:sldMkLst>
          <pc:docMk/>
          <pc:sldMk cId="1617968414" sldId="1688"/>
        </pc:sldMkLst>
        <pc:spChg chg="add mod">
          <ac:chgData name="Raghvendra Mall" userId="S::raghvendra.mall@tii.ae::01465d4b-23b4-4c5f-8675-e1c9f281c2c8" providerId="AD" clId="Web-{8A342227-DB9B-4E2E-8D49-BB8630AF9F3F}" dt="2023-05-21T05:30:15.308" v="17" actId="1076"/>
          <ac:spMkLst>
            <pc:docMk/>
            <pc:sldMk cId="1617968414" sldId="1688"/>
            <ac:spMk id="3" creationId="{918D9CA7-EB45-2D72-2FB9-012129B5EF26}"/>
          </ac:spMkLst>
        </pc:spChg>
      </pc:sldChg>
      <pc:sldChg chg="addSp delSp">
        <pc:chgData name="Raghvendra Mall" userId="S::raghvendra.mall@tii.ae::01465d4b-23b4-4c5f-8675-e1c9f281c2c8" providerId="AD" clId="Web-{8A342227-DB9B-4E2E-8D49-BB8630AF9F3F}" dt="2023-05-21T05:37:19.643" v="20"/>
        <pc:sldMkLst>
          <pc:docMk/>
          <pc:sldMk cId="1915049483" sldId="2469"/>
        </pc:sldMkLst>
        <pc:spChg chg="add">
          <ac:chgData name="Raghvendra Mall" userId="S::raghvendra.mall@tii.ae::01465d4b-23b4-4c5f-8675-e1c9f281c2c8" providerId="AD" clId="Web-{8A342227-DB9B-4E2E-8D49-BB8630AF9F3F}" dt="2023-05-21T05:37:19.643" v="20"/>
          <ac:spMkLst>
            <pc:docMk/>
            <pc:sldMk cId="1915049483" sldId="2469"/>
            <ac:spMk id="3" creationId="{1CF68B3B-74E3-A0CD-86DF-DEAD53A59249}"/>
          </ac:spMkLst>
        </pc:spChg>
        <pc:spChg chg="del">
          <ac:chgData name="Raghvendra Mall" userId="S::raghvendra.mall@tii.ae::01465d4b-23b4-4c5f-8675-e1c9f281c2c8" providerId="AD" clId="Web-{8A342227-DB9B-4E2E-8D49-BB8630AF9F3F}" dt="2023-05-21T05:30:51.152" v="18"/>
          <ac:spMkLst>
            <pc:docMk/>
            <pc:sldMk cId="1915049483" sldId="2469"/>
            <ac:spMk id="283" creationId="{974E0CAD-0911-D647-8FF2-B552EE808F3C}"/>
          </ac:spMkLst>
        </pc:spChg>
        <pc:graphicFrameChg chg="del">
          <ac:chgData name="Raghvendra Mall" userId="S::raghvendra.mall@tii.ae::01465d4b-23b4-4c5f-8675-e1c9f281c2c8" providerId="AD" clId="Web-{8A342227-DB9B-4E2E-8D49-BB8630AF9F3F}" dt="2023-05-21T05:30:53.058" v="19"/>
          <ac:graphicFrameMkLst>
            <pc:docMk/>
            <pc:sldMk cId="1915049483" sldId="2469"/>
            <ac:graphicFrameMk id="281" creationId="{3FD1EF84-AAA1-D646-8C92-AEDADD91E9A0}"/>
          </ac:graphicFrameMkLst>
        </pc:graphicFrameChg>
      </pc:sldChg>
      <pc:sldChg chg="addSp">
        <pc:chgData name="Raghvendra Mall" userId="S::raghvendra.mall@tii.ae::01465d4b-23b4-4c5f-8675-e1c9f281c2c8" providerId="AD" clId="Web-{8A342227-DB9B-4E2E-8D49-BB8630AF9F3F}" dt="2023-05-21T05:29:38.776" v="14"/>
        <pc:sldMkLst>
          <pc:docMk/>
          <pc:sldMk cId="3139504228" sldId="2470"/>
        </pc:sldMkLst>
        <pc:spChg chg="add">
          <ac:chgData name="Raghvendra Mall" userId="S::raghvendra.mall@tii.ae::01465d4b-23b4-4c5f-8675-e1c9f281c2c8" providerId="AD" clId="Web-{8A342227-DB9B-4E2E-8D49-BB8630AF9F3F}" dt="2023-05-21T05:29:38.776" v="14"/>
          <ac:spMkLst>
            <pc:docMk/>
            <pc:sldMk cId="3139504228" sldId="2470"/>
            <ac:spMk id="5" creationId="{0344A050-962A-E817-CCBB-22F4F2C1AB36}"/>
          </ac:spMkLst>
        </pc:spChg>
      </pc:sldChg>
      <pc:sldChg chg="addSp">
        <pc:chgData name="Raghvendra Mall" userId="S::raghvendra.mall@tii.ae::01465d4b-23b4-4c5f-8675-e1c9f281c2c8" providerId="AD" clId="Web-{8A342227-DB9B-4E2E-8D49-BB8630AF9F3F}" dt="2023-05-21T05:29:31.026" v="13"/>
        <pc:sldMkLst>
          <pc:docMk/>
          <pc:sldMk cId="836577554" sldId="2472"/>
        </pc:sldMkLst>
        <pc:spChg chg="add">
          <ac:chgData name="Raghvendra Mall" userId="S::raghvendra.mall@tii.ae::01465d4b-23b4-4c5f-8675-e1c9f281c2c8" providerId="AD" clId="Web-{8A342227-DB9B-4E2E-8D49-BB8630AF9F3F}" dt="2023-05-21T05:29:31.026" v="13"/>
          <ac:spMkLst>
            <pc:docMk/>
            <pc:sldMk cId="836577554" sldId="2472"/>
            <ac:spMk id="7" creationId="{DB23D8E2-54B3-AE14-FEA6-0558C6079FA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09E5B-C23D-F141-949F-A11FDBAFE843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C0741-7BD5-D64D-995C-A431A0A12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98BE6-7C84-DC46-8BF8-047EA888DB03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D28B4-3807-2D4B-9F17-AF1293671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85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5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01751-A6E5-E341-9784-49DC3C87C2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8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01751-A6E5-E341-9784-49DC3C87C2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DA93-8761-B14D-BA44-6B96EE143DE9}" type="datetime1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717F-9CD7-B547-AD77-EA6AEDD57119}" type="datetime1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ACE17-36F4-FD48-B982-B7DA151ACB8A}" type="datetime1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8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43080" y="366840"/>
            <a:ext cx="6171840" cy="1523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43080" y="2133720"/>
            <a:ext cx="6171840" cy="6033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61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62C5-1B0F-2B40-AC54-8CBA31C004B0}" type="datetime1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4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7E1F-19FD-8D49-A30A-212B8121FA1E}" type="datetime1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4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2DB5-9D37-6F41-8976-5A29FF6FA11A}" type="datetime1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50C-5914-3E42-A3B8-088F414044CB}" type="datetime1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6E21-A0DC-184D-B1AF-2E34C2ECEEC4}" type="datetime1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4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0451-268E-894D-8DDF-1B9AC79F55F8}" type="datetime1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9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1FD6-551A-2A4B-8B8C-E2273B2CAB02}" type="datetime1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7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FEC5-49C4-584C-A4AC-EBBF59A71904}" type="datetime1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5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C02D-B1C8-484E-8A25-01FF3F025554}" type="datetime1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59.jpg"/><Relationship Id="rId15" Type="http://schemas.openxmlformats.org/officeDocument/2006/relationships/image" Target="../media/image69.jpg"/><Relationship Id="rId10" Type="http://schemas.openxmlformats.org/officeDocument/2006/relationships/image" Target="../media/image64.jpg"/><Relationship Id="rId4" Type="http://schemas.openxmlformats.org/officeDocument/2006/relationships/image" Target="../media/image58.jpg"/><Relationship Id="rId9" Type="http://schemas.openxmlformats.org/officeDocument/2006/relationships/image" Target="../media/image63.jpg"/><Relationship Id="rId14" Type="http://schemas.openxmlformats.org/officeDocument/2006/relationships/image" Target="../media/image6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37.png"/><Relationship Id="rId7" Type="http://schemas.openxmlformats.org/officeDocument/2006/relationships/image" Target="../media/image8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.tif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5" Type="http://schemas.openxmlformats.org/officeDocument/2006/relationships/image" Target="../media/image52.svg"/><Relationship Id="rId10" Type="http://schemas.openxmlformats.org/officeDocument/2006/relationships/image" Target="../media/image47.jpg"/><Relationship Id="rId4" Type="http://schemas.openxmlformats.org/officeDocument/2006/relationships/image" Target="../media/image41.jp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789086-6361-9F4F-B011-4CC4F45AB04E}"/>
              </a:ext>
            </a:extLst>
          </p:cNvPr>
          <p:cNvSpPr txBox="1">
            <a:spLocks/>
          </p:cNvSpPr>
          <p:nvPr/>
        </p:nvSpPr>
        <p:spPr>
          <a:xfrm>
            <a:off x="171450" y="169433"/>
            <a:ext cx="6515100" cy="88006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 dirty="0"/>
              <a:t>Research Paper Title: </a:t>
            </a:r>
            <a:endParaRPr lang="en-US" dirty="0"/>
          </a:p>
          <a:p>
            <a:pPr marL="0" indent="0" algn="just">
              <a:buNone/>
            </a:pPr>
            <a:r>
              <a:rPr lang="en-US" sz="1400" b="1" dirty="0"/>
              <a:t>PT-AML: Machine learning framework to identified personalized treatments for acute myeloid leukemia</a:t>
            </a:r>
            <a:endParaRPr lang="en-US" sz="1400" b="1" dirty="0">
              <a:cs typeface="Arial"/>
            </a:endParaRPr>
          </a:p>
          <a:p>
            <a:pPr marL="0" indent="0" algn="just">
              <a:buNone/>
            </a:pPr>
            <a:r>
              <a:rPr lang="en-US" sz="1400" b="1" dirty="0"/>
              <a:t>Journal: </a:t>
            </a:r>
            <a:r>
              <a:rPr lang="en-US" sz="1400" b="1" i="1" dirty="0"/>
              <a:t>TBD</a:t>
            </a:r>
            <a:endParaRPr lang="en-US" sz="1400" b="1">
              <a:cs typeface="Arial"/>
            </a:endParaRPr>
          </a:p>
          <a:p>
            <a:pPr marL="0" indent="0" algn="just">
              <a:buNone/>
            </a:pPr>
            <a:r>
              <a:rPr lang="en-US" sz="1400" b="1" dirty="0"/>
              <a:t>Authors:</a:t>
            </a:r>
            <a:r>
              <a:rPr lang="en-US" sz="1100" b="1" dirty="0"/>
              <a:t> </a:t>
            </a:r>
            <a:r>
              <a:rPr lang="en-US" sz="1100" dirty="0"/>
              <a:t>Raghvendra Mall</a:t>
            </a:r>
            <a:r>
              <a:rPr lang="en-US" sz="1100" baseline="30000" dirty="0">
                <a:latin typeface="Arial"/>
                <a:ea typeface="Calibri" panose="020F0502020204030204" pitchFamily="34" charset="0"/>
                <a:cs typeface="Arial"/>
              </a:rPr>
              <a:t>1#</a:t>
            </a:r>
            <a:r>
              <a:rPr lang="en-US" sz="1100" dirty="0">
                <a:latin typeface="Arial"/>
                <a:ea typeface="Calibri" panose="020F0502020204030204" pitchFamily="34" charset="0"/>
                <a:cs typeface="Arial"/>
              </a:rPr>
              <a:t>, Siddhi Jani</a:t>
            </a:r>
            <a:r>
              <a:rPr lang="en-US" sz="1100" baseline="30000" dirty="0">
                <a:latin typeface="Arial"/>
                <a:ea typeface="Calibri" panose="020F0502020204030204" pitchFamily="34" charset="0"/>
                <a:cs typeface="Arial"/>
              </a:rPr>
              <a:t>2</a:t>
            </a:r>
            <a:r>
              <a:rPr lang="en-US" sz="1100" dirty="0">
                <a:latin typeface="Arial"/>
                <a:ea typeface="Calibri" panose="020F0502020204030204" pitchFamily="34" charset="0"/>
                <a:cs typeface="Arial"/>
              </a:rPr>
              <a:t>, ...</a:t>
            </a:r>
            <a:endParaRPr lang="en-US" sz="1100" baseline="30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0" indent="0" algn="just">
              <a:buNone/>
            </a:pPr>
            <a:r>
              <a:rPr lang="en-US" sz="1400" b="1" dirty="0"/>
              <a:t>Keywords: </a:t>
            </a:r>
            <a:r>
              <a:rPr lang="en-US" sz="1100" b="1" dirty="0">
                <a:highlight>
                  <a:srgbClr val="FFFF00"/>
                </a:highlight>
              </a:rPr>
              <a:t>[]</a:t>
            </a:r>
            <a:endParaRPr lang="en-US" sz="1100" b="1" dirty="0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b="1" dirty="0">
                <a:latin typeface="Arial"/>
                <a:ea typeface="Times New Roman" panose="02020603050405020304" pitchFamily="18" charset="0"/>
                <a:cs typeface="Arial"/>
              </a:rPr>
              <a:t>SC: </a:t>
            </a:r>
            <a:r>
              <a:rPr lang="en-US" sz="1100" dirty="0">
                <a:latin typeface="Arial"/>
                <a:ea typeface="Times New Roman" panose="02020603050405020304" pitchFamily="18" charset="0"/>
                <a:cs typeface="Arial"/>
              </a:rPr>
              <a:t>Deep Learning; Machine Learning; AML; Drug Sensitivity; Precision Medicine; Mutations; Cell State; Mechanism of Action</a:t>
            </a:r>
            <a:endParaRPr lang="en-US" sz="1400" dirty="0">
              <a:latin typeface="Arial"/>
              <a:cs typeface="Arial"/>
            </a:endParaRPr>
          </a:p>
          <a:p>
            <a:pPr marL="0" indent="0" algn="just">
              <a:buNone/>
            </a:pPr>
            <a:r>
              <a:rPr lang="en-US" sz="1400" b="1" dirty="0"/>
              <a:t>Abstract: </a:t>
            </a:r>
            <a:r>
              <a:rPr lang="en-US" sz="1100" b="1" dirty="0">
                <a:highlight>
                  <a:srgbClr val="FFFF00"/>
                </a:highlight>
              </a:rPr>
              <a:t>[Checklist: </a:t>
            </a:r>
            <a:r>
              <a:rPr lang="en-US" sz="1100" dirty="0">
                <a:highlight>
                  <a:srgbClr val="FFFF00"/>
                </a:highlight>
              </a:rPr>
              <a:t>Statements are factually accurate; provides a concise summary that is interesting and attracts attention; provides key background, purpose of article, and key findings from the study</a:t>
            </a:r>
            <a:r>
              <a:rPr lang="en-US" sz="1100" b="1" dirty="0">
                <a:highlight>
                  <a:srgbClr val="FFFF00"/>
                </a:highlight>
              </a:rPr>
              <a:t>]</a:t>
            </a:r>
            <a:endParaRPr lang="en-US" sz="1100" b="1" dirty="0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dirty="0"/>
              <a:t>ABSTRACT EXAMPLE: </a:t>
            </a:r>
            <a:endParaRPr lang="en-US" sz="1300" dirty="0">
              <a:cs typeface="Arial"/>
            </a:endParaRPr>
          </a:p>
          <a:p>
            <a:pPr marL="0" indent="0" algn="just">
              <a:buNone/>
            </a:pPr>
            <a:r>
              <a:rPr lang="en-US" sz="1300" u="sng" dirty="0"/>
              <a:t>First line: State the topic; should be related to the title</a:t>
            </a:r>
            <a:endParaRPr lang="en-US" sz="1300" u="sng" dirty="0">
              <a:cs typeface="Arial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1A1A1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Resistance to cell death is a leading hallmark of cancer. Therapies aimed at activating cell death are therefore of high interest to improve treatment and understanding the induction of cell death during cancers is a key strategy to identify therapies. </a:t>
            </a: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r>
              <a:rPr lang="en-US" sz="1300" dirty="0">
                <a:solidFill>
                  <a:srgbClr val="1A1A1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1A1A1A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/>
              <a:t>Second and third sentences: Expand on the critical background information relating to the topic, including why it is a relevant </a:t>
            </a:r>
          </a:p>
          <a:p>
            <a:pPr marL="0" indent="0" algn="just">
              <a:buNone/>
            </a:pPr>
            <a:endParaRPr lang="en-US" sz="1300" u="sng" dirty="0">
              <a:solidFill>
                <a:srgbClr val="1A1A1A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300" u="sng" dirty="0"/>
              <a:t>Fourth sentence and beyond: These sentences should mirror the subsections from your results outline</a:t>
            </a:r>
            <a:endParaRPr lang="en-US" sz="1300" u="sng" dirty="0">
              <a:cs typeface="Arial"/>
            </a:endParaRPr>
          </a:p>
          <a:p>
            <a:pPr marL="0" indent="0" algn="just">
              <a:buNone/>
            </a:pPr>
            <a:r>
              <a:rPr lang="en-US" sz="1300" dirty="0"/>
              <a:t>. </a:t>
            </a:r>
          </a:p>
          <a:p>
            <a:pPr marL="0" indent="0" algn="just">
              <a:buNone/>
            </a:pPr>
            <a:r>
              <a:rPr lang="en-US" sz="1300" u="sng" dirty="0"/>
              <a:t>Last sentence: These results demonstrate…</a:t>
            </a:r>
            <a:endParaRPr lang="en-US" sz="1300" u="sng" dirty="0">
              <a:cs typeface="Arial"/>
            </a:endParaRPr>
          </a:p>
          <a:p>
            <a:pPr marL="0" indent="0" algn="just">
              <a:buNone/>
            </a:pPr>
            <a:endParaRPr lang="en-US" sz="1300" b="1" dirty="0"/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b="1" dirty="0"/>
              <a:t>SC:</a:t>
            </a:r>
            <a:endParaRPr lang="en-US" sz="1400" dirty="0">
              <a:solidFill>
                <a:srgbClr val="1A1A1A"/>
              </a:solidFill>
              <a:effectLst/>
              <a:ea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br>
              <a:rPr lang="en-US" sz="1400" dirty="0"/>
            </a:br>
            <a:endParaRPr lang="en-US" sz="1100" b="0" i="0" u="none" strike="noStrike" dirty="0">
              <a:solidFill>
                <a:srgbClr val="1A1A1A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100" u="sng" dirty="0"/>
          </a:p>
          <a:p>
            <a:pPr marL="0" indent="0" algn="just">
              <a:buNone/>
            </a:pPr>
            <a:endParaRPr lang="en-US" sz="11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471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8D65BC25-21A0-45CF-AA04-5BE710DE7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916" y="4323501"/>
            <a:ext cx="1739572" cy="1688558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DE5AE434-3ECF-4B92-9F89-133BBE7F7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333471"/>
            <a:ext cx="1624793" cy="168856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7072A10-4FFA-485A-88E2-F5F810064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093" y="2144046"/>
            <a:ext cx="1669644" cy="1735172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B1026A8-BD94-4980-90D2-C0ADD88E7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97" y="2152379"/>
            <a:ext cx="1560049" cy="1704543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FC54DA1-18F4-4E50-860E-BA6E3B003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211" y="85197"/>
            <a:ext cx="1669645" cy="1735173"/>
          </a:xfrm>
          <a:prstGeom prst="rect">
            <a:avLst/>
          </a:prstGeom>
        </p:spPr>
      </p:pic>
      <p:pic>
        <p:nvPicPr>
          <p:cNvPr id="45" name="Picture 44" descr="Chart, scatter chart&#10;&#10;Description automatically generated">
            <a:extLst>
              <a:ext uri="{FF2B5EF4-FFF2-40B4-BE49-F238E27FC236}">
                <a16:creationId xmlns:a16="http://schemas.microsoft.com/office/drawing/2014/main" id="{10B294F4-9C3A-4C1E-A341-921C10D10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585" y="2153551"/>
            <a:ext cx="1669644" cy="1705717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9D82A10C-12C9-4587-A2A0-465A029DB9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9350" y="93084"/>
            <a:ext cx="1669645" cy="1735172"/>
          </a:xfrm>
          <a:prstGeom prst="rect">
            <a:avLst/>
          </a:prstGeom>
        </p:spPr>
      </p:pic>
      <p:pic>
        <p:nvPicPr>
          <p:cNvPr id="14" name="Picture 1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85344A7E-4793-4E87-8BBB-BAF4AD8744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2632" y="97974"/>
            <a:ext cx="1669645" cy="1735173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2A5C95C-5252-4805-A79A-781E5427A9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64" y="99182"/>
            <a:ext cx="1603131" cy="17541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86F123-84D2-4007-8C68-80488156AB16}"/>
              </a:ext>
            </a:extLst>
          </p:cNvPr>
          <p:cNvSpPr txBox="1"/>
          <p:nvPr/>
        </p:nvSpPr>
        <p:spPr>
          <a:xfrm>
            <a:off x="-90431" y="-668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D244B-258E-4303-AFC9-7FBBD3006593}"/>
              </a:ext>
            </a:extLst>
          </p:cNvPr>
          <p:cNvSpPr txBox="1"/>
          <p:nvPr/>
        </p:nvSpPr>
        <p:spPr>
          <a:xfrm>
            <a:off x="1553498" y="-668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54FE0-97A9-433A-809D-9F403D7229D0}"/>
              </a:ext>
            </a:extLst>
          </p:cNvPr>
          <p:cNvSpPr txBox="1"/>
          <p:nvPr/>
        </p:nvSpPr>
        <p:spPr>
          <a:xfrm>
            <a:off x="3265710" y="-5740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3ACF7A-8A4D-421A-8C73-5EC804F0482A}"/>
              </a:ext>
            </a:extLst>
          </p:cNvPr>
          <p:cNvGrpSpPr/>
          <p:nvPr/>
        </p:nvGrpSpPr>
        <p:grpSpPr>
          <a:xfrm>
            <a:off x="-57548" y="2483787"/>
            <a:ext cx="1058459" cy="947912"/>
            <a:chOff x="-45758" y="1632863"/>
            <a:chExt cx="1058459" cy="94791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50E566-3736-4B12-BC21-23E72DFCF37A}"/>
                </a:ext>
              </a:extLst>
            </p:cNvPr>
            <p:cNvGrpSpPr/>
            <p:nvPr/>
          </p:nvGrpSpPr>
          <p:grpSpPr>
            <a:xfrm>
              <a:off x="268073" y="1647966"/>
              <a:ext cx="461660" cy="604988"/>
              <a:chOff x="-1527766" y="3097030"/>
              <a:chExt cx="566111" cy="63450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2DF841-5AF2-48D4-8DA1-2919FB7E0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27766" y="3097030"/>
                <a:ext cx="0" cy="634497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39ECDA3-253C-4D52-956C-84EE8A48B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18958" y="3731530"/>
                <a:ext cx="557303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D5A5E6-674A-4673-A4B4-74FA36443E54}"/>
                </a:ext>
              </a:extLst>
            </p:cNvPr>
            <p:cNvSpPr txBox="1"/>
            <p:nvPr/>
          </p:nvSpPr>
          <p:spPr>
            <a:xfrm>
              <a:off x="53097" y="2242221"/>
              <a:ext cx="959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True</a:t>
              </a:r>
            </a:p>
            <a:p>
              <a:pPr algn="ctr"/>
              <a:r>
                <a:rPr lang="en-US" sz="800" dirty="0"/>
                <a:t>-log10(IC50)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5CCF51-D722-4F4E-983F-D6ACDE02576C}"/>
                </a:ext>
              </a:extLst>
            </p:cNvPr>
            <p:cNvSpPr txBox="1"/>
            <p:nvPr/>
          </p:nvSpPr>
          <p:spPr>
            <a:xfrm rot="16200000">
              <a:off x="-265359" y="1852464"/>
              <a:ext cx="777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Predicted </a:t>
              </a:r>
            </a:p>
            <a:p>
              <a:pPr algn="ctr"/>
              <a:r>
                <a:rPr lang="en-US" sz="800" dirty="0"/>
                <a:t>-log10(IC50)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43E115-9226-4EC5-9CE7-CC5ED7CF25BA}"/>
              </a:ext>
            </a:extLst>
          </p:cNvPr>
          <p:cNvSpPr txBox="1"/>
          <p:nvPr/>
        </p:nvSpPr>
        <p:spPr>
          <a:xfrm>
            <a:off x="4717118" y="8836223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Supplementary Figure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251E2-609A-49CB-A970-00AD552892A7}"/>
              </a:ext>
            </a:extLst>
          </p:cNvPr>
          <p:cNvSpPr txBox="1"/>
          <p:nvPr/>
        </p:nvSpPr>
        <p:spPr>
          <a:xfrm>
            <a:off x="4999665" y="-5740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F48AA-F7D5-4ECD-8BAD-10ABF2A91375}"/>
              </a:ext>
            </a:extLst>
          </p:cNvPr>
          <p:cNvSpPr txBox="1"/>
          <p:nvPr/>
        </p:nvSpPr>
        <p:spPr>
          <a:xfrm>
            <a:off x="854076" y="201098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457A78-17E7-420C-893E-6F442B821450}"/>
              </a:ext>
            </a:extLst>
          </p:cNvPr>
          <p:cNvSpPr txBox="1"/>
          <p:nvPr/>
        </p:nvSpPr>
        <p:spPr>
          <a:xfrm>
            <a:off x="2604684" y="201098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836BB-1C3F-4FB0-885A-D28E6915CEF6}"/>
              </a:ext>
            </a:extLst>
          </p:cNvPr>
          <p:cNvSpPr txBox="1"/>
          <p:nvPr/>
        </p:nvSpPr>
        <p:spPr>
          <a:xfrm>
            <a:off x="4392990" y="201098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CD8F21-8DBF-49C6-BDE9-74D564DE7722}"/>
              </a:ext>
            </a:extLst>
          </p:cNvPr>
          <p:cNvCxnSpPr>
            <a:cxnSpLocks/>
          </p:cNvCxnSpPr>
          <p:nvPr/>
        </p:nvCxnSpPr>
        <p:spPr>
          <a:xfrm>
            <a:off x="0" y="4049486"/>
            <a:ext cx="685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7C0B01C-7CA7-477F-AD0B-E63D3DE5B70F}"/>
              </a:ext>
            </a:extLst>
          </p:cNvPr>
          <p:cNvSpPr txBox="1"/>
          <p:nvPr/>
        </p:nvSpPr>
        <p:spPr>
          <a:xfrm>
            <a:off x="-39518" y="410581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9DD1C1-8147-4994-A377-91C131D0DB89}"/>
              </a:ext>
            </a:extLst>
          </p:cNvPr>
          <p:cNvSpPr txBox="1"/>
          <p:nvPr/>
        </p:nvSpPr>
        <p:spPr>
          <a:xfrm>
            <a:off x="1642410" y="4085433"/>
            <a:ext cx="31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B80402-DE0E-41DC-AF1F-772A1932D94D}"/>
              </a:ext>
            </a:extLst>
          </p:cNvPr>
          <p:cNvSpPr txBox="1"/>
          <p:nvPr/>
        </p:nvSpPr>
        <p:spPr>
          <a:xfrm>
            <a:off x="3321443" y="4125009"/>
            <a:ext cx="31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54403-A4D5-4BAF-BDB4-C4DD04EFB6DB}"/>
              </a:ext>
            </a:extLst>
          </p:cNvPr>
          <p:cNvSpPr txBox="1"/>
          <p:nvPr/>
        </p:nvSpPr>
        <p:spPr>
          <a:xfrm>
            <a:off x="4999665" y="410581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340069-21DD-479D-908F-4125BBF67AFA}"/>
              </a:ext>
            </a:extLst>
          </p:cNvPr>
          <p:cNvSpPr txBox="1"/>
          <p:nvPr/>
        </p:nvSpPr>
        <p:spPr>
          <a:xfrm>
            <a:off x="-56418" y="597742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3130B3-FD90-4119-A260-9AAFA9370F6C}"/>
              </a:ext>
            </a:extLst>
          </p:cNvPr>
          <p:cNvSpPr txBox="1"/>
          <p:nvPr/>
        </p:nvSpPr>
        <p:spPr>
          <a:xfrm>
            <a:off x="2238736" y="602756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40D4CF-E422-40E3-85D0-8A4696A0C2E0}"/>
              </a:ext>
            </a:extLst>
          </p:cNvPr>
          <p:cNvSpPr txBox="1"/>
          <p:nvPr/>
        </p:nvSpPr>
        <p:spPr>
          <a:xfrm>
            <a:off x="4518093" y="603388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pic>
        <p:nvPicPr>
          <p:cNvPr id="42" name="Picture 41" descr="Chart, line chart&#10;&#10;Description automatically generated">
            <a:extLst>
              <a:ext uri="{FF2B5EF4-FFF2-40B4-BE49-F238E27FC236}">
                <a16:creationId xmlns:a16="http://schemas.microsoft.com/office/drawing/2014/main" id="{DE8BF954-3692-4F9F-A3EF-46C1C630FB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4027" y="4343445"/>
            <a:ext cx="1555970" cy="1678587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D94935E3-48C1-40CB-9C47-D8A9260B1A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536" y="6226060"/>
            <a:ext cx="1856477" cy="1758209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168C95CC-0F8C-4155-9908-DD241F72D48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24314" y="6226060"/>
            <a:ext cx="1989269" cy="1758206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B371273-A2F4-4083-8D7D-9DA56C27FF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9" y="4327984"/>
            <a:ext cx="1655495" cy="17204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2A69C6-877E-0CCE-C46F-7E1919B493A8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8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1F89BA01-7FEE-4CA9-B3B7-3269E2441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1563"/>
            <a:ext cx="2901750" cy="285969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260398A-9E81-4230-B1D7-84091B776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53" y="2937160"/>
            <a:ext cx="2868297" cy="2704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97A5B-AA0A-471E-9420-72B076474E6D}"/>
              </a:ext>
            </a:extLst>
          </p:cNvPr>
          <p:cNvSpPr txBox="1"/>
          <p:nvPr/>
        </p:nvSpPr>
        <p:spPr>
          <a:xfrm>
            <a:off x="-46893" y="-5582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B323B-EBB9-4B29-BB17-DEAA8EEE1426}"/>
              </a:ext>
            </a:extLst>
          </p:cNvPr>
          <p:cNvSpPr txBox="1"/>
          <p:nvPr/>
        </p:nvSpPr>
        <p:spPr>
          <a:xfrm>
            <a:off x="3452719" y="-6531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AC6BE-25A3-4FBE-A4B3-607076CFBB83}"/>
              </a:ext>
            </a:extLst>
          </p:cNvPr>
          <p:cNvSpPr txBox="1"/>
          <p:nvPr/>
        </p:nvSpPr>
        <p:spPr>
          <a:xfrm>
            <a:off x="3450155" y="251401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442E3-C98F-4B6F-B205-2A7B07F737C8}"/>
              </a:ext>
            </a:extLst>
          </p:cNvPr>
          <p:cNvSpPr txBox="1"/>
          <p:nvPr/>
        </p:nvSpPr>
        <p:spPr>
          <a:xfrm>
            <a:off x="1215532" y="8812450"/>
            <a:ext cx="2641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Supplementary Figure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61988-08F8-4C1B-B336-84819601F057}"/>
              </a:ext>
            </a:extLst>
          </p:cNvPr>
          <p:cNvSpPr txBox="1"/>
          <p:nvPr/>
        </p:nvSpPr>
        <p:spPr>
          <a:xfrm>
            <a:off x="-48031" y="278006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2661B-5034-43CB-B9AA-91EB7E22C494}"/>
              </a:ext>
            </a:extLst>
          </p:cNvPr>
          <p:cNvSpPr txBox="1"/>
          <p:nvPr/>
        </p:nvSpPr>
        <p:spPr>
          <a:xfrm>
            <a:off x="-38018" y="561683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E3875E-8FAA-47FD-95C2-62767946F37B}"/>
              </a:ext>
            </a:extLst>
          </p:cNvPr>
          <p:cNvSpPr txBox="1"/>
          <p:nvPr/>
        </p:nvSpPr>
        <p:spPr>
          <a:xfrm>
            <a:off x="3496619" y="519332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50328AE-267A-4A83-92D4-15E23D8CD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07" y="5770724"/>
            <a:ext cx="2880943" cy="263329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F5A2345-FCBF-4A9D-81D7-999E418D7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7111" y="12979"/>
            <a:ext cx="2977483" cy="265492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B71596A-2CC4-418E-833A-E01150F0DA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4381" y="2669990"/>
            <a:ext cx="2913022" cy="267931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75020AE-4E85-46B2-9585-9D83491A11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67397" y="5349303"/>
            <a:ext cx="3057149" cy="37654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A1ACD9-0A59-40AA-7CEE-39A8BA462F20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8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FA8F9F-EB9A-42FF-B678-447C3548890A}"/>
              </a:ext>
            </a:extLst>
          </p:cNvPr>
          <p:cNvSpPr txBox="1"/>
          <p:nvPr/>
        </p:nvSpPr>
        <p:spPr>
          <a:xfrm>
            <a:off x="4634314" y="8836223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Supplementary </a:t>
            </a:r>
            <a:r>
              <a:rPr lang="en-US" sz="1400" b="1"/>
              <a:t>Figure 5</a:t>
            </a:r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0AA9C-1F4F-44FE-B0FD-0986C84B4FB0}"/>
              </a:ext>
            </a:extLst>
          </p:cNvPr>
          <p:cNvSpPr txBox="1"/>
          <p:nvPr/>
        </p:nvSpPr>
        <p:spPr>
          <a:xfrm>
            <a:off x="-44604" y="-4460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65EB7-A7EB-416C-A40A-066D5D75041A}"/>
              </a:ext>
            </a:extLst>
          </p:cNvPr>
          <p:cNvSpPr txBox="1"/>
          <p:nvPr/>
        </p:nvSpPr>
        <p:spPr>
          <a:xfrm>
            <a:off x="-46253" y="276773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07C203-FEDC-49AB-A54E-C9FD8EA4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935" y="109284"/>
            <a:ext cx="4476750" cy="25717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2999297-31E4-4EF7-BC6F-EAE6E19C0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257" y="2913066"/>
            <a:ext cx="447675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23D8E2-54B3-AE14-FEA6-0558C6079FA7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0FB68-B67C-479A-801E-B3C5B324F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613582"/>
              </p:ext>
            </p:extLst>
          </p:nvPr>
        </p:nvGraphicFramePr>
        <p:xfrm>
          <a:off x="0" y="0"/>
          <a:ext cx="6858000" cy="7000250"/>
        </p:xfrm>
        <a:graphic>
          <a:graphicData uri="http://schemas.openxmlformats.org/drawingml/2006/table">
            <a:tbl>
              <a:tblPr/>
              <a:tblGrid>
                <a:gridCol w="1117673">
                  <a:extLst>
                    <a:ext uri="{9D8B030D-6E8A-4147-A177-3AD203B41FA5}">
                      <a16:colId xmlns:a16="http://schemas.microsoft.com/office/drawing/2014/main" val="2351513835"/>
                    </a:ext>
                  </a:extLst>
                </a:gridCol>
                <a:gridCol w="681389">
                  <a:extLst>
                    <a:ext uri="{9D8B030D-6E8A-4147-A177-3AD203B41FA5}">
                      <a16:colId xmlns:a16="http://schemas.microsoft.com/office/drawing/2014/main" val="2322765718"/>
                    </a:ext>
                  </a:extLst>
                </a:gridCol>
                <a:gridCol w="558836">
                  <a:extLst>
                    <a:ext uri="{9D8B030D-6E8A-4147-A177-3AD203B41FA5}">
                      <a16:colId xmlns:a16="http://schemas.microsoft.com/office/drawing/2014/main" val="3259157796"/>
                    </a:ext>
                  </a:extLst>
                </a:gridCol>
                <a:gridCol w="490207">
                  <a:extLst>
                    <a:ext uri="{9D8B030D-6E8A-4147-A177-3AD203B41FA5}">
                      <a16:colId xmlns:a16="http://schemas.microsoft.com/office/drawing/2014/main" val="600040132"/>
                    </a:ext>
                  </a:extLst>
                </a:gridCol>
                <a:gridCol w="504695">
                  <a:extLst>
                    <a:ext uri="{9D8B030D-6E8A-4147-A177-3AD203B41FA5}">
                      <a16:colId xmlns:a16="http://schemas.microsoft.com/office/drawing/2014/main" val="89717712"/>
                    </a:ext>
                  </a:extLst>
                </a:gridCol>
                <a:gridCol w="475720">
                  <a:extLst>
                    <a:ext uri="{9D8B030D-6E8A-4147-A177-3AD203B41FA5}">
                      <a16:colId xmlns:a16="http://schemas.microsoft.com/office/drawing/2014/main" val="899750369"/>
                    </a:ext>
                  </a:extLst>
                </a:gridCol>
                <a:gridCol w="525766">
                  <a:extLst>
                    <a:ext uri="{9D8B030D-6E8A-4147-A177-3AD203B41FA5}">
                      <a16:colId xmlns:a16="http://schemas.microsoft.com/office/drawing/2014/main" val="454356283"/>
                    </a:ext>
                  </a:extLst>
                </a:gridCol>
                <a:gridCol w="287978">
                  <a:extLst>
                    <a:ext uri="{9D8B030D-6E8A-4147-A177-3AD203B41FA5}">
                      <a16:colId xmlns:a16="http://schemas.microsoft.com/office/drawing/2014/main" val="1849425591"/>
                    </a:ext>
                  </a:extLst>
                </a:gridCol>
                <a:gridCol w="524521">
                  <a:extLst>
                    <a:ext uri="{9D8B030D-6E8A-4147-A177-3AD203B41FA5}">
                      <a16:colId xmlns:a16="http://schemas.microsoft.com/office/drawing/2014/main" val="1016137941"/>
                    </a:ext>
                  </a:extLst>
                </a:gridCol>
                <a:gridCol w="524521">
                  <a:extLst>
                    <a:ext uri="{9D8B030D-6E8A-4147-A177-3AD203B41FA5}">
                      <a16:colId xmlns:a16="http://schemas.microsoft.com/office/drawing/2014/main" val="1247687676"/>
                    </a:ext>
                  </a:extLst>
                </a:gridCol>
                <a:gridCol w="583347">
                  <a:extLst>
                    <a:ext uri="{9D8B030D-6E8A-4147-A177-3AD203B41FA5}">
                      <a16:colId xmlns:a16="http://schemas.microsoft.com/office/drawing/2014/main" val="3812313939"/>
                    </a:ext>
                  </a:extLst>
                </a:gridCol>
                <a:gridCol w="583347">
                  <a:extLst>
                    <a:ext uri="{9D8B030D-6E8A-4147-A177-3AD203B41FA5}">
                      <a16:colId xmlns:a16="http://schemas.microsoft.com/office/drawing/2014/main" val="4056516134"/>
                    </a:ext>
                  </a:extLst>
                </a:gridCol>
              </a:tblGrid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Methods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Features Used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(MAE)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(MAE)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(RMSE)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(RMSE)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(r2)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(r2)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Pearson (r ) 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Pearson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Spearman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Spearman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16876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Mean Dummy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0.897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17574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Median Dummy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0.887 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1.168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1.162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2459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Linear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0.49 +/- 0.012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0.637 +/- 0.017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0.932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0.696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0.444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0.834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0.666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0.788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3257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Linear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0.423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0.642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0.567 +/- 0.019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0.822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0.759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0.545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0.871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0.738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0.843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0.682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16034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 err="1">
                          <a:effectLst/>
                        </a:rPr>
                        <a:t>ElasticNet</a:t>
                      </a:r>
                      <a:r>
                        <a:rPr lang="en-US" sz="90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0.632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0.676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0.809 +/- 0.017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0.864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0.514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0.462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0.717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0.661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0.653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0.586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3417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 err="1">
                          <a:effectLst/>
                        </a:rPr>
                        <a:t>ElasticNet</a:t>
                      </a:r>
                      <a:r>
                        <a:rPr lang="en-US" sz="90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0.488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0.536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0.637 +/- 0.018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0.837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0.795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0.799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0.747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7136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SVM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0.585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0.721 +/- 0.016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0.615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0.784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0.644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0.721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0.563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6970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SVM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0.477 +/- 0.014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0.639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0.604 +/- 0.018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0.73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0.531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0.854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0.815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0.667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25894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RF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0.449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0.486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0.588 +/- 0.018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638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0.75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0.866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58675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RF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0.453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0.53 +/- 0.016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0.795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0.892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0.855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0.817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82993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 err="1">
                          <a:effectLst/>
                        </a:rPr>
                        <a:t>XGBoost</a:t>
                      </a:r>
                      <a:r>
                        <a:rPr lang="en-US" sz="90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0.3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0.445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0.396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0.596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0.892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0.945 +/- 0.001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0.858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0.924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0.824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85564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 err="1">
                          <a:effectLst/>
                        </a:rPr>
                        <a:t>XGBoost</a:t>
                      </a:r>
                      <a:r>
                        <a:rPr lang="en-US" sz="900" b="1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0.295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0.443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0.39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0.593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0.896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0.739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0.947 +/- 0.002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0.86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0.926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0.827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53721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0" dirty="0" err="1">
                          <a:effectLst/>
                        </a:rPr>
                        <a:t>LightGBM</a:t>
                      </a:r>
                      <a:r>
                        <a:rPr lang="en-US" sz="900" b="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0.354 +/- 0.007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0.449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0.471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0.835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0.914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0.89 +/- 0.004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0.818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89723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 err="1">
                          <a:effectLst/>
                        </a:rPr>
                        <a:t>LightGBM</a:t>
                      </a:r>
                      <a:r>
                        <a:rPr lang="en-US" sz="90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0.345 +/- 0.007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0.452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0.454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0.848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0.722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0.92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0.895 +/- 0.004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400324"/>
                  </a:ext>
                </a:extLst>
              </a:tr>
              <a:tr h="23648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DNN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0.553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0.751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0.708 +/- 0.015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0.957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0.632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0.431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0.795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0.657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0.744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0.592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7816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DNN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0.43 +/- 0.014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0.575 +/- 0.019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0.789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0.753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0.573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0.868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0.757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0.838 +/- 0.007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05360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Graph Attention Network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13973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CNN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24083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LSTM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779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0EC53B-48F5-4028-B5E4-1B854CC1D365}"/>
              </a:ext>
            </a:extLst>
          </p:cNvPr>
          <p:cNvSpPr txBox="1"/>
          <p:nvPr/>
        </p:nvSpPr>
        <p:spPr>
          <a:xfrm>
            <a:off x="0" y="6980722"/>
            <a:ext cx="4543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Table 1: </a:t>
            </a:r>
            <a:r>
              <a:rPr lang="en-US" sz="1000" b="1" spc="-1" dirty="0">
                <a:solidFill>
                  <a:srgbClr val="000000"/>
                </a:solidFill>
                <a:cs typeface="Arial"/>
              </a:rPr>
              <a:t>Performance comparison of different machine learning models</a:t>
            </a:r>
            <a:r>
              <a:rPr lang="en-US" sz="1000" b="1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4A050-962A-E817-CCBB-22F4F2C1AB36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134E9F-782B-4292-A693-2E6D3D27A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83461"/>
              </p:ext>
            </p:extLst>
          </p:nvPr>
        </p:nvGraphicFramePr>
        <p:xfrm>
          <a:off x="0" y="0"/>
          <a:ext cx="6858001" cy="3680151"/>
        </p:xfrm>
        <a:graphic>
          <a:graphicData uri="http://schemas.openxmlformats.org/drawingml/2006/table">
            <a:tbl>
              <a:tblPr/>
              <a:tblGrid>
                <a:gridCol w="729343">
                  <a:extLst>
                    <a:ext uri="{9D8B030D-6E8A-4147-A177-3AD203B41FA5}">
                      <a16:colId xmlns:a16="http://schemas.microsoft.com/office/drawing/2014/main" val="3159432676"/>
                    </a:ext>
                  </a:extLst>
                </a:gridCol>
                <a:gridCol w="903514">
                  <a:extLst>
                    <a:ext uri="{9D8B030D-6E8A-4147-A177-3AD203B41FA5}">
                      <a16:colId xmlns:a16="http://schemas.microsoft.com/office/drawing/2014/main" val="516858960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val="1089723199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1833830771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989740788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742219075"/>
                    </a:ext>
                  </a:extLst>
                </a:gridCol>
                <a:gridCol w="478972">
                  <a:extLst>
                    <a:ext uri="{9D8B030D-6E8A-4147-A177-3AD203B41FA5}">
                      <a16:colId xmlns:a16="http://schemas.microsoft.com/office/drawing/2014/main" val="1763845722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3211064703"/>
                    </a:ext>
                  </a:extLst>
                </a:gridCol>
                <a:gridCol w="516320">
                  <a:extLst>
                    <a:ext uri="{9D8B030D-6E8A-4147-A177-3AD203B41FA5}">
                      <a16:colId xmlns:a16="http://schemas.microsoft.com/office/drawing/2014/main" val="1734568136"/>
                    </a:ext>
                  </a:extLst>
                </a:gridCol>
                <a:gridCol w="511720">
                  <a:extLst>
                    <a:ext uri="{9D8B030D-6E8A-4147-A177-3AD203B41FA5}">
                      <a16:colId xmlns:a16="http://schemas.microsoft.com/office/drawing/2014/main" val="1410505475"/>
                    </a:ext>
                  </a:extLst>
                </a:gridCol>
                <a:gridCol w="569109">
                  <a:extLst>
                    <a:ext uri="{9D8B030D-6E8A-4147-A177-3AD203B41FA5}">
                      <a16:colId xmlns:a16="http://schemas.microsoft.com/office/drawing/2014/main" val="3564995040"/>
                    </a:ext>
                  </a:extLst>
                </a:gridCol>
                <a:gridCol w="569109">
                  <a:extLst>
                    <a:ext uri="{9D8B030D-6E8A-4147-A177-3AD203B41FA5}">
                      <a16:colId xmlns:a16="http://schemas.microsoft.com/office/drawing/2014/main" val="1072134599"/>
                    </a:ext>
                  </a:extLst>
                </a:gridCol>
              </a:tblGrid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 dirty="0">
                          <a:effectLst/>
                        </a:rPr>
                        <a:t>Feature Count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Features Used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(MAE)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Test (MAE)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(RMSE)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 dirty="0">
                          <a:effectLst/>
                        </a:rPr>
                        <a:t>Test (RMSE)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(r2)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Test (r2)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(Pearson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Test (Pearson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(Spearman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Test (Spearman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620839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256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MFP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0.487 +/- 0.026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0.485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0.652 +/- 0.037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0.683 +/- 0.026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0.826 +/- 0.016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0.825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0.788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0.787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67424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496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Genomics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0.867 +/- 0.012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0.884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1.109 +/- 0.012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0.081 +/- 0.02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0.032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0.282 +/- 0.035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0.183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0.284 +/- 0.035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0.181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26633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Pathway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0.71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0.904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1.087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0.469 +/- 0.015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0.106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0.685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0.625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0.251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426488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752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Genomics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0.301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0.443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0.397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0.593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0.892 +/- 0.004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0.734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0.944 +/- 0.002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0.923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0.826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538419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270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Pathway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0.346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0.471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0.458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0.628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0.854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0.924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0.898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805428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510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Genomics + Pathway 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0.745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0.845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0.953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1.082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0.342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0.115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0.585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0.344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0.522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0.272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85107"/>
                  </a:ext>
                </a:extLst>
              </a:tr>
              <a:tr h="63591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766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All Features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0.295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0.443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0.39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0.593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0.896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0.739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0.947 +/- 0.002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0.86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0.926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0.827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9791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9AD72D-81D1-4B67-BCD3-82419F387892}"/>
              </a:ext>
            </a:extLst>
          </p:cNvPr>
          <p:cNvSpPr txBox="1"/>
          <p:nvPr/>
        </p:nvSpPr>
        <p:spPr>
          <a:xfrm>
            <a:off x="89209" y="3713322"/>
            <a:ext cx="685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Supplementary Table 1</a:t>
            </a:r>
            <a:r>
              <a:rPr lang="en-US" sz="1000" dirty="0"/>
              <a:t>: </a:t>
            </a:r>
            <a:r>
              <a:rPr lang="en-US" sz="1000" b="1" spc="-1" dirty="0">
                <a:solidFill>
                  <a:srgbClr val="000000"/>
                </a:solidFill>
              </a:rPr>
              <a:t>Ablation study of different feature sets used for the optimal model construction.</a:t>
            </a:r>
            <a:endParaRPr lang="en-US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8D9CA7-EB45-2D72-2FB9-012129B5EF26}"/>
              </a:ext>
            </a:extLst>
          </p:cNvPr>
          <p:cNvSpPr/>
          <p:nvPr/>
        </p:nvSpPr>
        <p:spPr>
          <a:xfrm>
            <a:off x="-41953" y="-29109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043BA-99D1-4E62-9744-A6603443DA61}"/>
              </a:ext>
            </a:extLst>
          </p:cNvPr>
          <p:cNvSpPr txBox="1"/>
          <p:nvPr/>
        </p:nvSpPr>
        <p:spPr>
          <a:xfrm>
            <a:off x="-47160" y="0"/>
            <a:ext cx="687395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Background: </a:t>
            </a:r>
          </a:p>
          <a:p>
            <a:r>
              <a:rPr lang="en-US" sz="1100" dirty="0"/>
              <a:t>1. 699 cell lines from CCLE with 19,177 gene expression profiles. This information was downloaded from Cancer Dependency Map Public 21Q3. We filtered the original data consisting of 1,377 cell lines </a:t>
            </a:r>
            <a:r>
              <a:rPr lang="en-US" sz="1100" dirty="0">
                <a:sym typeface="Wingdings" panose="05000000000000000000" pitchFamily="2" charset="2"/>
              </a:rPr>
              <a:t> 699 cell lines to keep only those cell lines with COSMIC ids to match the drug-response dataset from GDSC portal. </a:t>
            </a:r>
            <a:r>
              <a:rPr lang="en-US" sz="1100" dirty="0"/>
              <a:t>We include 10 features related to cell line metadata including age, gender, type, name of cell line etc. for the cancer cell lines. </a:t>
            </a:r>
          </a:p>
          <a:p>
            <a:endParaRPr lang="en-US" sz="1100" dirty="0"/>
          </a:p>
          <a:p>
            <a:r>
              <a:rPr lang="en-US" sz="1100" dirty="0"/>
              <a:t>2. Genes of interest include genes which are part of several inflammasome/inflammatory cell death pathways including:</a:t>
            </a:r>
          </a:p>
          <a:p>
            <a:r>
              <a:rPr lang="en-US" sz="1100" dirty="0"/>
              <a:t>a) </a:t>
            </a:r>
            <a:r>
              <a:rPr lang="en-US" sz="1100" dirty="0" err="1"/>
              <a:t>Reactome</a:t>
            </a:r>
            <a:r>
              <a:rPr lang="en-US" sz="1100" dirty="0"/>
              <a:t> inflammasome, b) KEGG nod like signaling pathway, c) GO biological process inflammasome complex, d) </a:t>
            </a:r>
            <a:r>
              <a:rPr lang="en-US" sz="1100" dirty="0" err="1"/>
              <a:t>Reactome</a:t>
            </a:r>
            <a:r>
              <a:rPr lang="en-US" sz="1100" dirty="0"/>
              <a:t> </a:t>
            </a:r>
            <a:r>
              <a:rPr lang="en-US" sz="1100" dirty="0" err="1"/>
              <a:t>pyroptosis</a:t>
            </a:r>
            <a:r>
              <a:rPr lang="en-US" sz="1100" dirty="0"/>
              <a:t>, e) Necroptotic signaling pathway from GO, f) PANoptosis pathway, g) Immunogenic cell death pathway (ICR) </a:t>
            </a:r>
            <a:r>
              <a:rPr lang="en-US" sz="1100" dirty="0">
                <a:sym typeface="Wingdings" panose="05000000000000000000" pitchFamily="2" charset="2"/>
              </a:rPr>
              <a:t> total of 170 (167 of which are present in the 19,177 genes)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3. Seven pathways considered for inflammatory cell death as mentioned above.</a:t>
            </a:r>
          </a:p>
          <a:p>
            <a:endParaRPr lang="en-US" sz="1100" dirty="0"/>
          </a:p>
          <a:p>
            <a:r>
              <a:rPr lang="en-US" sz="1100" dirty="0"/>
              <a:t>4. We got the mutation profile and copy number variation profile for the 170 genes of interest. The mutation profile and copy number variation was obtained from </a:t>
            </a:r>
            <a:r>
              <a:rPr lang="en-US" sz="1100" dirty="0" err="1"/>
              <a:t>Harmonizome</a:t>
            </a:r>
            <a:r>
              <a:rPr lang="en-US" sz="1100" dirty="0"/>
              <a:t> database from Mayan lab.</a:t>
            </a:r>
          </a:p>
          <a:p>
            <a:endParaRPr lang="en-US" sz="1100" dirty="0"/>
          </a:p>
          <a:p>
            <a:r>
              <a:rPr lang="en-US" sz="1100" dirty="0"/>
              <a:t>5. We removed genes which had no variation in expression, mutation or CNV across cell lines including:</a:t>
            </a:r>
          </a:p>
          <a:p>
            <a:r>
              <a:rPr lang="en-US" sz="1100" dirty="0" err="1"/>
              <a:t>Mutation_ERBIN</a:t>
            </a:r>
            <a:r>
              <a:rPr lang="en-US" sz="1100" dirty="0"/>
              <a:t>, Mutation_NLRP2B, Mutation_STMP1, Mutation_PYDC2, Mutation_CARD18, CNV_ERBIN, CNV_NLRP2B, CNV_STMP1</a:t>
            </a:r>
          </a:p>
          <a:p>
            <a:endParaRPr lang="en-US" sz="1100" dirty="0"/>
          </a:p>
          <a:p>
            <a:r>
              <a:rPr lang="en-US" sz="1100" dirty="0"/>
              <a:t>6. Total Features include: </a:t>
            </a:r>
          </a:p>
          <a:p>
            <a:pPr marL="228600" indent="-228600">
              <a:buAutoNum type="alphaLcParenR"/>
            </a:pPr>
            <a:r>
              <a:rPr lang="en-US" sz="1100" dirty="0"/>
              <a:t>Cell Line Features (10); b) Pathways (7); c) Expression (167); d) Mutation (162); e) CNV (164) </a:t>
            </a:r>
          </a:p>
          <a:p>
            <a:endParaRPr lang="en-US" sz="1100" dirty="0"/>
          </a:p>
          <a:p>
            <a:r>
              <a:rPr lang="en-US" sz="1100" dirty="0"/>
              <a:t>7. The dose response information is obtained from GDSC portal. It contains drug response for a particular cell line with prediction variables: IC50score and Z-score. In the GDSC portal, the Z-score is used to determine sensitive and resistant drugs with cut-offs of -2 and 2 respectively. We use the –log10(IC50score) as our y variable (term to predict). It contains 398 unique drugs and 989 cell lines.</a:t>
            </a:r>
          </a:p>
          <a:p>
            <a:endParaRPr lang="en-US" sz="1100" dirty="0"/>
          </a:p>
          <a:p>
            <a:r>
              <a:rPr lang="en-US" sz="1100" dirty="0"/>
              <a:t>8. The viability information is also obtained from GDSC portal. It contains cell viability at different dosage levels. </a:t>
            </a:r>
            <a:r>
              <a:rPr lang="en-US" sz="1100" b="1" dirty="0"/>
              <a:t>Currently not used.</a:t>
            </a:r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25B35-1007-4572-A2EC-259D04757564}"/>
              </a:ext>
            </a:extLst>
          </p:cNvPr>
          <p:cNvSpPr txBox="1"/>
          <p:nvPr/>
        </p:nvSpPr>
        <p:spPr>
          <a:xfrm>
            <a:off x="-23581" y="5769428"/>
            <a:ext cx="682679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Methods:</a:t>
            </a:r>
          </a:p>
          <a:p>
            <a:pPr marL="228600" indent="-228600">
              <a:buAutoNum type="arabicPeriod"/>
            </a:pPr>
            <a:r>
              <a:rPr lang="en-US" sz="1100" dirty="0"/>
              <a:t>The gene expression profile for each cell line is quantile normalized (19,177 genes), scaled and converted to z-scores.</a:t>
            </a:r>
          </a:p>
          <a:p>
            <a:pPr marL="228600" indent="-228600">
              <a:buAutoNum type="arabicPeriod"/>
            </a:pPr>
            <a:r>
              <a:rPr lang="en-US" sz="1100" dirty="0"/>
              <a:t> T-</a:t>
            </a:r>
            <a:r>
              <a:rPr lang="en-US" sz="1100" dirty="0" err="1"/>
              <a:t>sne</a:t>
            </a:r>
            <a:r>
              <a:rPr lang="en-US" sz="1100" dirty="0"/>
              <a:t> plots are made for 699 cell lines with cancer types based on expression profiles as well as the features we have engineered.</a:t>
            </a:r>
          </a:p>
          <a:p>
            <a:pPr marL="228600" indent="-228600">
              <a:buAutoNum type="arabicPeriod"/>
            </a:pPr>
            <a:r>
              <a:rPr lang="en-US" sz="1100" dirty="0"/>
              <a:t>A </a:t>
            </a:r>
            <a:r>
              <a:rPr lang="en-US" sz="1100" dirty="0" err="1"/>
              <a:t>complexheatmap</a:t>
            </a:r>
            <a:r>
              <a:rPr lang="en-US" sz="1100" dirty="0"/>
              <a:t> visualization of the different features used and how they look across the 699 cancer cell lines.</a:t>
            </a:r>
          </a:p>
        </p:txBody>
      </p:sp>
    </p:spTree>
    <p:extLst>
      <p:ext uri="{BB962C8B-B14F-4D97-AF65-F5344CB8AC3E}">
        <p14:creationId xmlns:p14="http://schemas.microsoft.com/office/powerpoint/2010/main" val="35105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3C567-422D-4919-817E-46862C3101E1}"/>
              </a:ext>
            </a:extLst>
          </p:cNvPr>
          <p:cNvSpPr txBox="1"/>
          <p:nvPr/>
        </p:nvSpPr>
        <p:spPr>
          <a:xfrm>
            <a:off x="0" y="0"/>
            <a:ext cx="6858000" cy="770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210" indent="-283210" algn="just">
              <a:tabLst>
                <a:tab pos="0" algn="l"/>
              </a:tabLst>
            </a:pPr>
            <a:r>
              <a:rPr lang="en-US" sz="1100" b="1" spc="-1" dirty="0">
                <a:latin typeface="Arial"/>
                <a:ea typeface="+mn-lt"/>
                <a:cs typeface="+mn-lt"/>
              </a:rPr>
              <a:t>Background: 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obtained drug information for 399 drugs from GDSC portal and the cell line information for 699 cell lines from CCLE.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2. 	We curated and added each drug’s target from resources like Drug Bank, its SMILES, </a:t>
            </a:r>
            <a:r>
              <a:rPr lang="en-US" sz="1100" spc="-1" dirty="0" err="1">
                <a:latin typeface="Arial"/>
                <a:ea typeface="+mn-lt"/>
                <a:cs typeface="+mn-lt"/>
              </a:rPr>
              <a:t>Inchikey</a:t>
            </a:r>
            <a:r>
              <a:rPr lang="en-US" sz="1100" spc="-1" dirty="0">
                <a:latin typeface="Arial"/>
                <a:ea typeface="+mn-lt"/>
                <a:cs typeface="+mn-lt"/>
              </a:rPr>
              <a:t>, Molecular weight, molecular formula representations from PubChem, </a:t>
            </a:r>
            <a:r>
              <a:rPr lang="en-US" sz="1100" spc="-1" dirty="0" err="1">
                <a:latin typeface="Arial"/>
                <a:ea typeface="+mn-lt"/>
                <a:cs typeface="+mn-lt"/>
              </a:rPr>
              <a:t>CheMBL</a:t>
            </a:r>
            <a:r>
              <a:rPr lang="en-US" sz="1100" spc="-1" dirty="0">
                <a:latin typeface="Arial"/>
                <a:ea typeface="+mn-lt"/>
                <a:cs typeface="+mn-lt"/>
              </a:rPr>
              <a:t> and NCBI API.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3. 	There are a total of 373 unique drugs available from this dataset.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4.	We find a total of 379,005 drug-cell line sensitivity profiles from GDSC portal (GDSC 1 &amp; 2 combined).</a:t>
            </a:r>
          </a:p>
          <a:p>
            <a:pPr marL="283210" indent="-283210" algn="just">
              <a:buAutoNum type="arabicPeriod" startAt="5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After filtering, removing duplicates and combined drug plus cell line features, we end up with a total of 151,636 drug-cell line combination profiles consisting of 253 drugs and 693 cell lines.</a:t>
            </a:r>
          </a:p>
          <a:p>
            <a:pPr marL="283210" indent="-283210" algn="just">
              <a:tabLst>
                <a:tab pos="0" algn="l"/>
              </a:tabLst>
            </a:pPr>
            <a:endParaRPr lang="en-US" sz="1100" spc="-1" dirty="0">
              <a:latin typeface="Arial"/>
              <a:ea typeface="+mn-lt"/>
              <a:cs typeface="+mn-lt"/>
            </a:endParaRPr>
          </a:p>
          <a:p>
            <a:pPr marL="283210" indent="-283210" algn="just">
              <a:tabLst>
                <a:tab pos="0" algn="l"/>
              </a:tabLst>
            </a:pPr>
            <a:r>
              <a:rPr lang="en-US" sz="1100" b="1" spc="-1" dirty="0">
                <a:latin typeface="Arial"/>
                <a:ea typeface="+mn-lt"/>
                <a:cs typeface="+mn-lt"/>
              </a:rPr>
              <a:t>Method: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perform inner joins with drug profiles and cell line profiles to get drug-cell features used for the predictive models.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For each drug, we have its known targets. We perform a random walk with restart to get a random walk score for each drug using ‘</a:t>
            </a:r>
            <a:r>
              <a:rPr lang="en-US" sz="1100" spc="-1" dirty="0" err="1">
                <a:latin typeface="Arial"/>
                <a:ea typeface="+mn-lt"/>
                <a:cs typeface="+mn-lt"/>
              </a:rPr>
              <a:t>diffusr</a:t>
            </a:r>
            <a:r>
              <a:rPr lang="en-US" sz="1100" spc="-1" dirty="0">
                <a:latin typeface="Arial"/>
                <a:ea typeface="+mn-lt"/>
                <a:cs typeface="+mn-lt"/>
              </a:rPr>
              <a:t>’ package in R. It provides the probability of a drug impacting all the genes in our cell line’s expression profile. This affinity is based on topology and doesn’t consider individual gene’s expression in a particular cell line. To get a cell line specific affinity, we multiply the random walk scores with corresponding genes’ expression levels.  Using this information and the gene set for each pathway, we estimate the distance of a drug from each of the 7 inflammasome related pathways using ‘</a:t>
            </a:r>
            <a:r>
              <a:rPr lang="en-US" sz="1100" spc="-1" dirty="0" err="1">
                <a:latin typeface="Arial"/>
                <a:ea typeface="+mn-lt"/>
                <a:cs typeface="+mn-lt"/>
              </a:rPr>
              <a:t>AUCell</a:t>
            </a:r>
            <a:r>
              <a:rPr lang="en-US" sz="1100" spc="-1" dirty="0">
                <a:latin typeface="Arial"/>
                <a:ea typeface="+mn-lt"/>
                <a:cs typeface="+mn-lt"/>
              </a:rPr>
              <a:t>’ package in R.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For each drug, we can estimate its molecular fingerprint representation using the RDKIT package in python.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For each drug, we can also estimate its representation using a transfer-learning based approach. We pass the drug SMILES to a TF-LSTM autoencoder trained on over 2 million drug SMILES and obtain a embedding vector representation of the drug which can be fed to a machine learning algorithm.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All the cell line information (expression, mutation, copy number) + drug information (vector representation) + pathway enrichments (pathway activation based on expression) and distance of a pathway from a drug’s known targets are used as features to predict the drug response.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used a variety of machine learning methods including: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Linear Regression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Elastic Net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SVM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Random Forests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 err="1">
                <a:latin typeface="Arial"/>
                <a:ea typeface="+mn-lt"/>
                <a:cs typeface="+mn-lt"/>
              </a:rPr>
              <a:t>Xgboost</a:t>
            </a:r>
            <a:endParaRPr lang="en-US" sz="1100" spc="-1" dirty="0">
              <a:latin typeface="Arial"/>
              <a:ea typeface="+mn-lt"/>
              <a:cs typeface="+mn-lt"/>
            </a:endParaRP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 err="1">
                <a:latin typeface="Arial"/>
                <a:ea typeface="+mn-lt"/>
                <a:cs typeface="+mn-lt"/>
              </a:rPr>
              <a:t>LightGBM</a:t>
            </a:r>
            <a:endParaRPr lang="en-US" sz="1100" spc="-1" dirty="0">
              <a:latin typeface="Arial"/>
              <a:ea typeface="+mn-lt"/>
              <a:cs typeface="+mn-lt"/>
            </a:endParaRP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Feed Forward Neural Networks (DNN)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Graph Attention Network (GAT) + DNN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Convolutional Neural Network (CNN) + DNN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Long-Short Term Memory (LSTM) + DNN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built different models on training set (565 cell lines) and test on a complete independent test set (128 cell lines on which no training is performed)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highlight the variable importance (i.e. the top features) driving the prediction for each of these different machine learning models and performance is highlighted in Table.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endParaRPr lang="en-US" sz="1100" spc="-1" dirty="0">
              <a:latin typeface="Arial"/>
              <a:ea typeface="+mn-lt"/>
              <a:cs typeface="+mn-lt"/>
            </a:endParaRPr>
          </a:p>
          <a:p>
            <a:pPr lvl="1" algn="just">
              <a:tabLst>
                <a:tab pos="0" algn="l"/>
              </a:tabLst>
            </a:pPr>
            <a:endParaRPr lang="en-US" sz="1100" spc="-1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60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E84D015E-2DCD-4AF8-B686-97452107FC70}"/>
              </a:ext>
            </a:extLst>
          </p:cNvPr>
          <p:cNvSpPr/>
          <p:nvPr/>
        </p:nvSpPr>
        <p:spPr>
          <a:xfrm>
            <a:off x="2776653" y="3587581"/>
            <a:ext cx="706599" cy="68029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E94D0-A060-493F-908A-7ABFB1603A7A}"/>
              </a:ext>
            </a:extLst>
          </p:cNvPr>
          <p:cNvGrpSpPr/>
          <p:nvPr/>
        </p:nvGrpSpPr>
        <p:grpSpPr>
          <a:xfrm rot="21282358">
            <a:off x="83319" y="4970277"/>
            <a:ext cx="462380" cy="379714"/>
            <a:chOff x="2066814" y="7451334"/>
            <a:chExt cx="462380" cy="3797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AE42A9-AEA6-4EA5-8C6F-47043F7C5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8DB14D-AA0D-4A28-AF57-D7CF989BAC5A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00EDD-01DE-4E9E-9615-8266ADC3DC79}"/>
              </a:ext>
            </a:extLst>
          </p:cNvPr>
          <p:cNvSpPr txBox="1"/>
          <p:nvPr/>
        </p:nvSpPr>
        <p:spPr>
          <a:xfrm>
            <a:off x="5627353" y="8826467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Unused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705AA-A270-4302-A027-3D16D09FECC6}"/>
              </a:ext>
            </a:extLst>
          </p:cNvPr>
          <p:cNvSpPr txBox="1"/>
          <p:nvPr/>
        </p:nvSpPr>
        <p:spPr>
          <a:xfrm>
            <a:off x="2341756" y="1"/>
            <a:ext cx="1293542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chemeClr val="tx1"/>
                </a:solidFill>
                <a:effectLst/>
              </a:rPr>
              <a:t>Transfer Learning</a:t>
            </a:r>
          </a:p>
        </p:txBody>
      </p:sp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4B1872-4258-4899-A4D7-19C9205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6" y="31866"/>
            <a:ext cx="5073532" cy="24326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CA818-717E-4231-A620-5D12362AD8D9}"/>
              </a:ext>
            </a:extLst>
          </p:cNvPr>
          <p:cNvCxnSpPr>
            <a:cxnSpLocks/>
          </p:cNvCxnSpPr>
          <p:nvPr/>
        </p:nvCxnSpPr>
        <p:spPr>
          <a:xfrm flipH="1">
            <a:off x="4735554" y="1615339"/>
            <a:ext cx="250702" cy="903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61A442C-D9C6-4563-ACBD-9FD476FE9D80}"/>
              </a:ext>
            </a:extLst>
          </p:cNvPr>
          <p:cNvGraphicFramePr>
            <a:graphicFrameLocks noGrp="1"/>
          </p:cNvGraphicFramePr>
          <p:nvPr/>
        </p:nvGraphicFramePr>
        <p:xfrm>
          <a:off x="3849041" y="2574794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2604802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88715208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5777305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43985885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38824359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5097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E9C40E1-4A83-454F-87B5-3E0559E3ADAA}"/>
              </a:ext>
            </a:extLst>
          </p:cNvPr>
          <p:cNvSpPr txBox="1"/>
          <p:nvPr/>
        </p:nvSpPr>
        <p:spPr>
          <a:xfrm>
            <a:off x="3783558" y="2634058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Embedding 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44DAA-798F-41EA-B42A-C97EBBC692BC}"/>
              </a:ext>
            </a:extLst>
          </p:cNvPr>
          <p:cNvSpPr txBox="1"/>
          <p:nvPr/>
        </p:nvSpPr>
        <p:spPr>
          <a:xfrm>
            <a:off x="2939765" y="2412829"/>
            <a:ext cx="613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174608-36E9-46A8-BCA8-3C6F84990F12}"/>
              </a:ext>
            </a:extLst>
          </p:cNvPr>
          <p:cNvSpPr txBox="1"/>
          <p:nvPr/>
        </p:nvSpPr>
        <p:spPr>
          <a:xfrm>
            <a:off x="5598759" y="2452129"/>
            <a:ext cx="123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TF– LSTM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07042-FCB8-4697-9CB3-D3AC2C32A4D5}"/>
              </a:ext>
            </a:extLst>
          </p:cNvPr>
          <p:cNvSpPr txBox="1"/>
          <p:nvPr/>
        </p:nvSpPr>
        <p:spPr>
          <a:xfrm>
            <a:off x="4903666" y="-48763"/>
            <a:ext cx="683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B6774-4BFE-4AFF-92B3-CCAE4F56B1F2}"/>
              </a:ext>
            </a:extLst>
          </p:cNvPr>
          <p:cNvSpPr txBox="1"/>
          <p:nvPr/>
        </p:nvSpPr>
        <p:spPr>
          <a:xfrm>
            <a:off x="-1" y="242062"/>
            <a:ext cx="1984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/>
              <a:t>DeepRepurpose: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TF-LSTM model trained on 2.5 million compounds from PubChem + MOSES.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96.7% reconstructed compounds are valid.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 Narrow" panose="020B0606020202030204" pitchFamily="34" charset="0"/>
              </a:rPr>
              <a:t>μ</a:t>
            </a:r>
            <a:r>
              <a:rPr lang="en-US" sz="1000" baseline="-25000" dirty="0"/>
              <a:t>error</a:t>
            </a:r>
            <a:r>
              <a:rPr lang="en-US" sz="1000" dirty="0"/>
              <a:t> per sample is 0.001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59FA7-A0A5-448E-9919-9E0E4C8FFF73}"/>
              </a:ext>
            </a:extLst>
          </p:cNvPr>
          <p:cNvSpPr txBox="1"/>
          <p:nvPr/>
        </p:nvSpPr>
        <p:spPr>
          <a:xfrm>
            <a:off x="-1" y="-307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16629-F68D-4AD6-82FC-5C81A99F8EFA}"/>
              </a:ext>
            </a:extLst>
          </p:cNvPr>
          <p:cNvCxnSpPr/>
          <p:nvPr/>
        </p:nvCxnSpPr>
        <p:spPr>
          <a:xfrm>
            <a:off x="-1" y="2888270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0F1077-CAB7-42D4-8A11-B6259A73953B}"/>
              </a:ext>
            </a:extLst>
          </p:cNvPr>
          <p:cNvCxnSpPr/>
          <p:nvPr/>
        </p:nvCxnSpPr>
        <p:spPr>
          <a:xfrm>
            <a:off x="0" y="5672361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D01043-34BA-4275-9CCE-576F0C0FED15}"/>
              </a:ext>
            </a:extLst>
          </p:cNvPr>
          <p:cNvSpPr txBox="1"/>
          <p:nvPr/>
        </p:nvSpPr>
        <p:spPr>
          <a:xfrm>
            <a:off x="-1" y="29546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3F1F255-3917-4CFF-A7EB-336001A6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8180" y="3174629"/>
            <a:ext cx="3731157" cy="21550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065558-27E8-4057-8951-94363CEFC96E}"/>
              </a:ext>
            </a:extLst>
          </p:cNvPr>
          <p:cNvSpPr txBox="1"/>
          <p:nvPr/>
        </p:nvSpPr>
        <p:spPr>
          <a:xfrm>
            <a:off x="-62749" y="5272845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Drug Targets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9726FE-A4B8-472A-B6E5-142B5A9F8F9A}"/>
              </a:ext>
            </a:extLst>
          </p:cNvPr>
          <p:cNvCxnSpPr>
            <a:cxnSpLocks/>
          </p:cNvCxnSpPr>
          <p:nvPr/>
        </p:nvCxnSpPr>
        <p:spPr>
          <a:xfrm flipV="1">
            <a:off x="314509" y="4728114"/>
            <a:ext cx="0" cy="31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400159-7826-4FD1-BB42-91473D1E3F89}"/>
              </a:ext>
            </a:extLst>
          </p:cNvPr>
          <p:cNvSpPr txBox="1"/>
          <p:nvPr/>
        </p:nvSpPr>
        <p:spPr>
          <a:xfrm>
            <a:off x="1451929" y="503978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Random Walk with Restart </a:t>
            </a:r>
          </a:p>
          <a:p>
            <a:r>
              <a:rPr lang="en-US" sz="1000" dirty="0"/>
              <a:t>on the STRING PPI network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4D3A1F-D214-44AF-8764-FE3D1A3E6072}"/>
              </a:ext>
            </a:extLst>
          </p:cNvPr>
          <p:cNvSpPr txBox="1"/>
          <p:nvPr/>
        </p:nvSpPr>
        <p:spPr>
          <a:xfrm>
            <a:off x="2270548" y="287597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Pathway Distance Estimation</a:t>
            </a:r>
          </a:p>
        </p:txBody>
      </p:sp>
      <p:graphicFrame>
        <p:nvGraphicFramePr>
          <p:cNvPr id="24" name="Table 163">
            <a:extLst>
              <a:ext uri="{FF2B5EF4-FFF2-40B4-BE49-F238E27FC236}">
                <a16:creationId xmlns:a16="http://schemas.microsoft.com/office/drawing/2014/main" id="{D8947686-025F-401F-A058-D0C268C1A9A7}"/>
              </a:ext>
            </a:extLst>
          </p:cNvPr>
          <p:cNvGraphicFramePr>
            <a:graphicFrameLocks noGrp="1"/>
          </p:cNvGraphicFramePr>
          <p:nvPr/>
        </p:nvGraphicFramePr>
        <p:xfrm>
          <a:off x="3857322" y="3386997"/>
          <a:ext cx="127236" cy="164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E27CB3-E61D-4453-B862-EF3DFC27BBF7}"/>
              </a:ext>
            </a:extLst>
          </p:cNvPr>
          <p:cNvCxnSpPr/>
          <p:nvPr/>
        </p:nvCxnSpPr>
        <p:spPr>
          <a:xfrm>
            <a:off x="3429000" y="4237463"/>
            <a:ext cx="375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B470EF-5DB5-45B7-9910-8D7783FE68B3}"/>
              </a:ext>
            </a:extLst>
          </p:cNvPr>
          <p:cNvSpPr txBox="1"/>
          <p:nvPr/>
        </p:nvSpPr>
        <p:spPr>
          <a:xfrm>
            <a:off x="3319954" y="502755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Probability (</a:t>
            </a:r>
            <a:r>
              <a:rPr lang="en-US" sz="1000" b="1" dirty="0"/>
              <a:t>p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∞</a:t>
            </a:r>
            <a:r>
              <a:rPr lang="en-US" sz="1000" i="0" dirty="0">
                <a:solidFill>
                  <a:srgbClr val="202124"/>
                </a:solidFill>
                <a:effectLst/>
              </a:rPr>
              <a:t>)</a:t>
            </a:r>
          </a:p>
          <a:p>
            <a:r>
              <a:rPr lang="en-US" sz="1000" b="1" dirty="0"/>
              <a:t>p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∞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= </a:t>
            </a:r>
            <a:r>
              <a:rPr lang="el-GR" sz="1000" b="1" i="0" dirty="0">
                <a:solidFill>
                  <a:srgbClr val="202124"/>
                </a:solidFill>
                <a:effectLst/>
              </a:rPr>
              <a:t>β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(I – (1-</a:t>
            </a:r>
            <a:r>
              <a:rPr lang="el-GR" sz="1000" b="1" i="0" dirty="0">
                <a:solidFill>
                  <a:srgbClr val="202124"/>
                </a:solidFill>
                <a:effectLst/>
              </a:rPr>
              <a:t> β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)W)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-1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p</a:t>
            </a:r>
            <a:r>
              <a:rPr lang="en-US" sz="1000" b="1" i="0" baseline="-25000" dirty="0">
                <a:solidFill>
                  <a:srgbClr val="202124"/>
                </a:solidFill>
                <a:effectLst/>
              </a:rPr>
              <a:t>0</a:t>
            </a:r>
            <a:endParaRPr lang="en-US" sz="1000" baseline="-25000" dirty="0"/>
          </a:p>
        </p:txBody>
      </p:sp>
      <p:graphicFrame>
        <p:nvGraphicFramePr>
          <p:cNvPr id="28" name="Table 163">
            <a:extLst>
              <a:ext uri="{FF2B5EF4-FFF2-40B4-BE49-F238E27FC236}">
                <a16:creationId xmlns:a16="http://schemas.microsoft.com/office/drawing/2014/main" id="{A144E90B-D3F9-42F1-B794-658742FB2558}"/>
              </a:ext>
            </a:extLst>
          </p:cNvPr>
          <p:cNvGraphicFramePr>
            <a:graphicFrameLocks noGrp="1"/>
          </p:cNvGraphicFramePr>
          <p:nvPr/>
        </p:nvGraphicFramePr>
        <p:xfrm>
          <a:off x="4291721" y="3391674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C989BAB-867F-417A-9253-003990CB2E66}"/>
              </a:ext>
            </a:extLst>
          </p:cNvPr>
          <p:cNvSpPr txBox="1"/>
          <p:nvPr/>
        </p:nvSpPr>
        <p:spPr>
          <a:xfrm>
            <a:off x="4027840" y="4123620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FB90F-3F5A-4559-A5E1-637B30C3BD49}"/>
              </a:ext>
            </a:extLst>
          </p:cNvPr>
          <p:cNvSpPr txBox="1"/>
          <p:nvPr/>
        </p:nvSpPr>
        <p:spPr>
          <a:xfrm>
            <a:off x="3942772" y="3038587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Expression</a:t>
            </a:r>
          </a:p>
          <a:p>
            <a:pPr algn="ctr"/>
            <a:r>
              <a:rPr lang="en-US" sz="1000" dirty="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4E2FB-B559-482C-9ECB-860BF281973B}"/>
              </a:ext>
            </a:extLst>
          </p:cNvPr>
          <p:cNvSpPr txBox="1"/>
          <p:nvPr/>
        </p:nvSpPr>
        <p:spPr>
          <a:xfrm>
            <a:off x="2793496" y="340482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Pathway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/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163">
            <a:extLst>
              <a:ext uri="{FF2B5EF4-FFF2-40B4-BE49-F238E27FC236}">
                <a16:creationId xmlns:a16="http://schemas.microsoft.com/office/drawing/2014/main" id="{4BAA8955-6E07-40D4-8D73-D75E39AE2400}"/>
              </a:ext>
            </a:extLst>
          </p:cNvPr>
          <p:cNvGraphicFramePr>
            <a:graphicFrameLocks noGrp="1"/>
          </p:cNvGraphicFramePr>
          <p:nvPr/>
        </p:nvGraphicFramePr>
        <p:xfrm>
          <a:off x="4790301" y="3404828"/>
          <a:ext cx="135808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8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9764F-4469-4077-A1FE-D4986E706D96}"/>
              </a:ext>
            </a:extLst>
          </p:cNvPr>
          <p:cNvCxnSpPr>
            <a:cxnSpLocks/>
          </p:cNvCxnSpPr>
          <p:nvPr/>
        </p:nvCxnSpPr>
        <p:spPr>
          <a:xfrm>
            <a:off x="4986256" y="4237463"/>
            <a:ext cx="856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A1DD6A6-A66D-4564-86CC-C9F322140245}"/>
              </a:ext>
            </a:extLst>
          </p:cNvPr>
          <p:cNvSpPr/>
          <p:nvPr/>
        </p:nvSpPr>
        <p:spPr>
          <a:xfrm flipV="1">
            <a:off x="5322191" y="3398148"/>
            <a:ext cx="366340" cy="1647519"/>
          </a:xfrm>
          <a:prstGeom prst="triangle">
            <a:avLst>
              <a:gd name="adj" fmla="val 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1FB55-F1B5-4A7F-9C9B-C285B8291978}"/>
              </a:ext>
            </a:extLst>
          </p:cNvPr>
          <p:cNvSpPr txBox="1"/>
          <p:nvPr/>
        </p:nvSpPr>
        <p:spPr>
          <a:xfrm rot="16865854">
            <a:off x="5120052" y="3960629"/>
            <a:ext cx="62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AUcell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3D9BA-D7B2-4409-804C-6385BFE130AA}"/>
              </a:ext>
            </a:extLst>
          </p:cNvPr>
          <p:cNvSpPr/>
          <p:nvPr/>
        </p:nvSpPr>
        <p:spPr>
          <a:xfrm>
            <a:off x="6060901" y="4175007"/>
            <a:ext cx="340146" cy="156289"/>
          </a:xfrm>
          <a:prstGeom prst="rect">
            <a:avLst/>
          </a:prstGeom>
          <a:solidFill>
            <a:srgbClr val="F1B58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57709-AC3B-4D5A-9909-44CBC0A8BD93}"/>
              </a:ext>
            </a:extLst>
          </p:cNvPr>
          <p:cNvSpPr txBox="1"/>
          <p:nvPr/>
        </p:nvSpPr>
        <p:spPr>
          <a:xfrm>
            <a:off x="5555667" y="4339403"/>
            <a:ext cx="131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AUC = 1 - Distance</a:t>
            </a:r>
          </a:p>
        </p:txBody>
      </p:sp>
      <p:graphicFrame>
        <p:nvGraphicFramePr>
          <p:cNvPr id="51" name="Table 163">
            <a:extLst>
              <a:ext uri="{FF2B5EF4-FFF2-40B4-BE49-F238E27FC236}">
                <a16:creationId xmlns:a16="http://schemas.microsoft.com/office/drawing/2014/main" id="{923E5C3D-409E-42BF-927F-F6B26A722C94}"/>
              </a:ext>
            </a:extLst>
          </p:cNvPr>
          <p:cNvGraphicFramePr>
            <a:graphicFrameLocks noGrp="1"/>
          </p:cNvGraphicFramePr>
          <p:nvPr/>
        </p:nvGraphicFramePr>
        <p:xfrm>
          <a:off x="1451929" y="6401938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2E9D315-FDF2-4212-B515-93DFB06A8395}"/>
              </a:ext>
            </a:extLst>
          </p:cNvPr>
          <p:cNvSpPr txBox="1"/>
          <p:nvPr/>
        </p:nvSpPr>
        <p:spPr>
          <a:xfrm rot="16200000">
            <a:off x="721922" y="7114455"/>
            <a:ext cx="1213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Expression Profile</a:t>
            </a:r>
          </a:p>
        </p:txBody>
      </p:sp>
      <p:pic>
        <p:nvPicPr>
          <p:cNvPr id="55" name="Picture 54" descr="A group of cupcakes&#10;&#10;Description automatically generated with medium confidence">
            <a:extLst>
              <a:ext uri="{FF2B5EF4-FFF2-40B4-BE49-F238E27FC236}">
                <a16:creationId xmlns:a16="http://schemas.microsoft.com/office/drawing/2014/main" id="{0C35C141-5F99-4029-8DD9-7340EDF5E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864010" y="6905352"/>
            <a:ext cx="2665361" cy="84201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AD94B87-C151-463E-96E8-1832E8090DA8}"/>
              </a:ext>
            </a:extLst>
          </p:cNvPr>
          <p:cNvSpPr txBox="1"/>
          <p:nvPr/>
        </p:nvSpPr>
        <p:spPr>
          <a:xfrm>
            <a:off x="2259217" y="5681744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Immune Profiling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1707DD-4C27-440A-B303-B334E815512E}"/>
              </a:ext>
            </a:extLst>
          </p:cNvPr>
          <p:cNvSpPr txBox="1"/>
          <p:nvPr/>
        </p:nvSpPr>
        <p:spPr>
          <a:xfrm>
            <a:off x="-39384" y="8734135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Immune Celltypes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61DE70-C867-4DB0-B87A-87DA9E06DB6F}"/>
                  </a:ext>
                </a:extLst>
              </p:cNvPr>
              <p:cNvSpPr txBox="1"/>
              <p:nvPr/>
            </p:nvSpPr>
            <p:spPr>
              <a:xfrm>
                <a:off x="929071" y="711579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61DE70-C867-4DB0-B87A-87DA9E06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71" y="7115793"/>
                <a:ext cx="237244" cy="276999"/>
              </a:xfrm>
              <a:prstGeom prst="rect">
                <a:avLst/>
              </a:prstGeom>
              <a:blipFill>
                <a:blip r:embed="rId8"/>
                <a:stretch>
                  <a:fillRect l="-17949" r="-179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AF7F00-E9E5-4E0A-ACEB-313D78C8E530}"/>
              </a:ext>
            </a:extLst>
          </p:cNvPr>
          <p:cNvCxnSpPr>
            <a:cxnSpLocks/>
          </p:cNvCxnSpPr>
          <p:nvPr/>
        </p:nvCxnSpPr>
        <p:spPr>
          <a:xfrm>
            <a:off x="1579165" y="7227934"/>
            <a:ext cx="1360600" cy="82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91139BE-1CFC-400A-B5C6-93CD45406888}"/>
              </a:ext>
            </a:extLst>
          </p:cNvPr>
          <p:cNvSpPr txBox="1"/>
          <p:nvPr/>
        </p:nvSpPr>
        <p:spPr>
          <a:xfrm rot="1810196">
            <a:off x="1770066" y="7473221"/>
            <a:ext cx="11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De-convolution</a:t>
            </a:r>
          </a:p>
          <a:p>
            <a:r>
              <a:rPr lang="en-US" sz="1000" dirty="0"/>
              <a:t>MCPcounter</a:t>
            </a:r>
          </a:p>
        </p:txBody>
      </p:sp>
      <p:graphicFrame>
        <p:nvGraphicFramePr>
          <p:cNvPr id="68" name="Table 63">
            <a:extLst>
              <a:ext uri="{FF2B5EF4-FFF2-40B4-BE49-F238E27FC236}">
                <a16:creationId xmlns:a16="http://schemas.microsoft.com/office/drawing/2014/main" id="{860209CB-8721-4FAD-B74F-38577CAB1915}"/>
              </a:ext>
            </a:extLst>
          </p:cNvPr>
          <p:cNvGraphicFramePr>
            <a:graphicFrameLocks noGrp="1"/>
          </p:cNvGraphicFramePr>
          <p:nvPr/>
        </p:nvGraphicFramePr>
        <p:xfrm>
          <a:off x="3131748" y="8160952"/>
          <a:ext cx="1986664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092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BF3583E6-BA4F-46DC-8957-E82E953CCA74}"/>
              </a:ext>
            </a:extLst>
          </p:cNvPr>
          <p:cNvSpPr txBox="1"/>
          <p:nvPr/>
        </p:nvSpPr>
        <p:spPr>
          <a:xfrm>
            <a:off x="3271692" y="8227265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Immune Cell Fractions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76C62DB-DE09-4313-B918-C20E26015F15}"/>
              </a:ext>
            </a:extLst>
          </p:cNvPr>
          <p:cNvCxnSpPr>
            <a:cxnSpLocks/>
          </p:cNvCxnSpPr>
          <p:nvPr/>
        </p:nvCxnSpPr>
        <p:spPr>
          <a:xfrm flipV="1">
            <a:off x="1573769" y="6435140"/>
            <a:ext cx="1414758" cy="76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B0A13AA-7C29-4B15-817F-2A3A80CDD4EB}"/>
              </a:ext>
            </a:extLst>
          </p:cNvPr>
          <p:cNvSpPr txBox="1"/>
          <p:nvPr/>
        </p:nvSpPr>
        <p:spPr>
          <a:xfrm rot="19855014">
            <a:off x="1795201" y="6611767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Thorsson et al,</a:t>
            </a:r>
          </a:p>
          <a:p>
            <a:r>
              <a:rPr lang="en-US" sz="1000" dirty="0"/>
              <a:t>Immunity 2018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5E8A32-0762-4D4C-AF1C-F86C679BDB61}"/>
              </a:ext>
            </a:extLst>
          </p:cNvPr>
          <p:cNvCxnSpPr/>
          <p:nvPr/>
        </p:nvCxnSpPr>
        <p:spPr>
          <a:xfrm>
            <a:off x="3231583" y="6435140"/>
            <a:ext cx="100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DE77687-4560-4792-81AB-FDD172F0FC5F}"/>
              </a:ext>
            </a:extLst>
          </p:cNvPr>
          <p:cNvSpPr txBox="1"/>
          <p:nvPr/>
        </p:nvSpPr>
        <p:spPr>
          <a:xfrm>
            <a:off x="3319954" y="6401938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SSGSEA</a:t>
            </a:r>
          </a:p>
        </p:txBody>
      </p:sp>
      <p:graphicFrame>
        <p:nvGraphicFramePr>
          <p:cNvPr id="76" name="Table 63">
            <a:extLst>
              <a:ext uri="{FF2B5EF4-FFF2-40B4-BE49-F238E27FC236}">
                <a16:creationId xmlns:a16="http://schemas.microsoft.com/office/drawing/2014/main" id="{12ED7240-9C0C-47DC-820B-A78B46507305}"/>
              </a:ext>
            </a:extLst>
          </p:cNvPr>
          <p:cNvGraphicFramePr>
            <a:graphicFrameLocks noGrp="1"/>
          </p:cNvGraphicFramePr>
          <p:nvPr/>
        </p:nvGraphicFramePr>
        <p:xfrm>
          <a:off x="4427229" y="6394859"/>
          <a:ext cx="19738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9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E53979C1-C426-4F49-B3B0-7EEB1F8AF362}"/>
              </a:ext>
            </a:extLst>
          </p:cNvPr>
          <p:cNvSpPr txBox="1"/>
          <p:nvPr/>
        </p:nvSpPr>
        <p:spPr>
          <a:xfrm>
            <a:off x="4590260" y="6439661"/>
            <a:ext cx="1555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Immune Cell Activations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1AAC09-32C2-49A3-8040-580A905E0EE2}"/>
              </a:ext>
            </a:extLst>
          </p:cNvPr>
          <p:cNvSpPr txBox="1"/>
          <p:nvPr/>
        </p:nvSpPr>
        <p:spPr>
          <a:xfrm>
            <a:off x="-2763" y="567149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1755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B3A33-654F-004C-9398-1ECC99A8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70"/>
            <a:ext cx="6858000" cy="8875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5C5BA-DC0B-7E4C-AC3C-E8BF06813FF6}"/>
              </a:ext>
            </a:extLst>
          </p:cNvPr>
          <p:cNvSpPr txBox="1"/>
          <p:nvPr/>
        </p:nvSpPr>
        <p:spPr>
          <a:xfrm>
            <a:off x="627151" y="134470"/>
            <a:ext cx="560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Research Article Checklist should be placed after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8175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C73FA4-7A7C-0F45-A40F-0107610D5426}"/>
              </a:ext>
            </a:extLst>
          </p:cNvPr>
          <p:cNvSpPr txBox="1">
            <a:spLocks/>
          </p:cNvSpPr>
          <p:nvPr/>
        </p:nvSpPr>
        <p:spPr>
          <a:xfrm>
            <a:off x="95250" y="83768"/>
            <a:ext cx="6667499" cy="9060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 dirty="0"/>
              <a:t>Research Article Outline: </a:t>
            </a:r>
            <a:endParaRPr lang="en-US" sz="1400" b="1">
              <a:cs typeface="Arial"/>
            </a:endParaRPr>
          </a:p>
          <a:p>
            <a:pPr algn="just">
              <a:buNone/>
            </a:pPr>
            <a:r>
              <a:rPr lang="en-US" sz="1400" b="1" dirty="0">
                <a:cs typeface="Arial"/>
              </a:rPr>
              <a:t>PT-AML: Machine learning framework to identified personalize treatments for acute myeloid leukemia</a:t>
            </a:r>
            <a:endParaRPr lang="en-US" sz="1400" dirty="0">
              <a:cs typeface="Arial"/>
            </a:endParaRPr>
          </a:p>
          <a:p>
            <a:pPr marL="0" indent="0" algn="just">
              <a:buNone/>
            </a:pPr>
            <a:r>
              <a:rPr lang="en-US" sz="1100" b="1" dirty="0">
                <a:highlight>
                  <a:srgbClr val="FFFF00"/>
                </a:highlight>
              </a:rPr>
              <a:t>[Checklist: </a:t>
            </a:r>
            <a:r>
              <a:rPr lang="en-US" sz="1100" dirty="0">
                <a:highlight>
                  <a:srgbClr val="FFFF00"/>
                </a:highlight>
              </a:rPr>
              <a:t>Statements are factually accurate, key references from Kanneganti lab and Others ref lists are included</a:t>
            </a:r>
            <a:r>
              <a:rPr lang="en-US" sz="1100" b="1" dirty="0">
                <a:highlight>
                  <a:srgbClr val="FFFF00"/>
                </a:highlight>
              </a:rPr>
              <a:t>]</a:t>
            </a:r>
            <a:endParaRPr lang="en-US" sz="1100" dirty="0">
              <a:highlight>
                <a:srgbClr val="FFFF00"/>
              </a:highlight>
            </a:endParaRPr>
          </a:p>
          <a:p>
            <a:pPr marL="228600" indent="-228600" algn="just">
              <a:buAutoNum type="arabicPeriod"/>
            </a:pPr>
            <a:r>
              <a:rPr lang="en-US" sz="1100" b="1" dirty="0"/>
              <a:t>Introduction </a:t>
            </a:r>
            <a:r>
              <a:rPr lang="en-US" sz="1100" b="1" dirty="0">
                <a:highlight>
                  <a:srgbClr val="FFFF00"/>
                </a:highlight>
              </a:rPr>
              <a:t>[Checklist: </a:t>
            </a:r>
            <a:r>
              <a:rPr lang="en-US" sz="1100" dirty="0">
                <a:highlight>
                  <a:srgbClr val="FFFF00"/>
                </a:highlight>
              </a:rPr>
              <a:t>limit to 3 paragraphs; describe the key concepts; provide relevant background information in the context of our lab’s interests; attract the readers attention and inform about the purpose of the article and what you aim to achieve</a:t>
            </a:r>
            <a:r>
              <a:rPr lang="en-US" sz="1100" b="1" dirty="0">
                <a:highlight>
                  <a:srgbClr val="FFFF00"/>
                </a:highlight>
              </a:rPr>
              <a:t>]</a:t>
            </a:r>
            <a:endParaRPr lang="en-US" sz="1100" b="1" dirty="0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b="1" dirty="0"/>
              <a:t>SC:</a:t>
            </a:r>
            <a:r>
              <a:rPr lang="en-US" sz="1100" dirty="0"/>
              <a:t>  </a:t>
            </a:r>
            <a:endParaRPr lang="en-US" sz="1100" dirty="0">
              <a:cs typeface="Arial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3.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4.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5.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6. Discussion</a:t>
            </a:r>
          </a:p>
          <a:p>
            <a:pPr marL="0" indent="0">
              <a:buNone/>
            </a:pPr>
            <a:r>
              <a:rPr lang="en-US" sz="700" dirty="0"/>
              <a:t>----------------------------------------------------------------------------------------------------------------------------------------------------------------------------------------------------------------------</a:t>
            </a:r>
            <a:endParaRPr lang="en-US" sz="700" dirty="0">
              <a:cs typeface="Arial"/>
            </a:endParaRPr>
          </a:p>
          <a:p>
            <a:pPr marL="0" indent="0">
              <a:buNone/>
            </a:pPr>
            <a:endParaRPr lang="en-US" sz="300" dirty="0">
              <a:highlight>
                <a:srgbClr val="FFFF00"/>
              </a:highlight>
            </a:endParaRPr>
          </a:p>
          <a:p>
            <a:pPr marL="0" indent="0" algn="just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2547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D375DF-82ED-AC41-AB59-D83D201F959F}"/>
              </a:ext>
            </a:extLst>
          </p:cNvPr>
          <p:cNvSpPr txBox="1">
            <a:spLocks/>
          </p:cNvSpPr>
          <p:nvPr/>
        </p:nvSpPr>
        <p:spPr>
          <a:xfrm>
            <a:off x="171450" y="190948"/>
            <a:ext cx="6515100" cy="880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n-US" sz="1400" b="1">
                <a:solidFill>
                  <a:prstClr val="black"/>
                </a:solidFill>
              </a:rPr>
              <a:t>Figures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n-US" sz="1100" b="1">
                <a:solidFill>
                  <a:prstClr val="black"/>
                </a:solidFill>
                <a:highlight>
                  <a:srgbClr val="FFFF00"/>
                </a:highlight>
              </a:rPr>
              <a:t>[Checklist: </a:t>
            </a:r>
            <a:r>
              <a:rPr lang="en-US" sz="1100">
                <a:solidFill>
                  <a:prstClr val="black"/>
                </a:solidFill>
                <a:highlight>
                  <a:srgbClr val="FFFF00"/>
                </a:highlight>
              </a:rPr>
              <a:t>concise title and legend; include labels and enough detail to be understood without the text; fonts and colors follow lab template, and the formatting is correct; no image duplications</a:t>
            </a:r>
            <a:r>
              <a:rPr lang="en-US" sz="1100" b="1">
                <a:solidFill>
                  <a:prstClr val="black"/>
                </a:solidFill>
                <a:highlight>
                  <a:srgbClr val="FFFF00"/>
                </a:highlight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BF10F-9A6A-5F45-B3D8-822D0255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0"/>
            <a:ext cx="6858000" cy="8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192">
            <a:extLst>
              <a:ext uri="{FF2B5EF4-FFF2-40B4-BE49-F238E27FC236}">
                <a16:creationId xmlns:a16="http://schemas.microsoft.com/office/drawing/2014/main" id="{B743077B-1D99-4AD9-B84B-BCE65BF0BED4}"/>
              </a:ext>
            </a:extLst>
          </p:cNvPr>
          <p:cNvSpPr txBox="1"/>
          <p:nvPr/>
        </p:nvSpPr>
        <p:spPr>
          <a:xfrm rot="16200000">
            <a:off x="4401310" y="4341204"/>
            <a:ext cx="793807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Perf orms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F4A4E68-26DA-434F-9CB6-F36A6EBC097C}"/>
              </a:ext>
            </a:extLst>
          </p:cNvPr>
          <p:cNvSpPr/>
          <p:nvPr/>
        </p:nvSpPr>
        <p:spPr>
          <a:xfrm>
            <a:off x="5433061" y="5774838"/>
            <a:ext cx="1393307" cy="19788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C80498CD-FAE5-4A28-9F80-5BB3934519FE}"/>
              </a:ext>
            </a:extLst>
          </p:cNvPr>
          <p:cNvSpPr txBox="1"/>
          <p:nvPr/>
        </p:nvSpPr>
        <p:spPr>
          <a:xfrm>
            <a:off x="2461193" y="486917"/>
            <a:ext cx="193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Graphical Abstract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258E5A20-8F9F-4F92-9640-C559CDB4F593}"/>
              </a:ext>
            </a:extLst>
          </p:cNvPr>
          <p:cNvSpPr txBox="1"/>
          <p:nvPr/>
        </p:nvSpPr>
        <p:spPr>
          <a:xfrm>
            <a:off x="-1" y="0"/>
            <a:ext cx="6858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PT-AML: Machine learning framework to identified personalized treatments for acute myeloid leukemia</a:t>
            </a:r>
            <a:endParaRPr lang="en-US" sz="14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860B9A08-229F-4EEB-8BF4-BD5406B9249B}"/>
              </a:ext>
            </a:extLst>
          </p:cNvPr>
          <p:cNvGrpSpPr/>
          <p:nvPr/>
        </p:nvGrpSpPr>
        <p:grpSpPr>
          <a:xfrm>
            <a:off x="10886" y="3820889"/>
            <a:ext cx="1505423" cy="1436914"/>
            <a:chOff x="10886" y="3712029"/>
            <a:chExt cx="1505423" cy="143691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72E98DC-DCE4-4D69-B1B8-26E231F9E4D2}"/>
                </a:ext>
              </a:extLst>
            </p:cNvPr>
            <p:cNvSpPr/>
            <p:nvPr/>
          </p:nvSpPr>
          <p:spPr>
            <a:xfrm>
              <a:off x="10886" y="3712029"/>
              <a:ext cx="1505423" cy="143691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DC1D24-1765-4238-AEEA-5D7328D6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956402">
              <a:off x="167771" y="3966101"/>
              <a:ext cx="420070" cy="188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A2565B-E15E-4A1D-B979-A8C1FA560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399565" y="3864478"/>
              <a:ext cx="420070" cy="1886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E46488-B87A-4FAB-9A96-C741D7B5D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783760" y="3871634"/>
              <a:ext cx="420070" cy="1886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50AFFB-5E37-425C-A124-B8FFF294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2956402">
              <a:off x="708211" y="4100232"/>
              <a:ext cx="420070" cy="1886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5D9B57-48EB-4EA2-943D-A23CA7267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2956402">
              <a:off x="1069983" y="4205400"/>
              <a:ext cx="420070" cy="188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17745F-41B2-4820-8B5A-E5DF18A0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113341" y="4194588"/>
              <a:ext cx="420070" cy="1886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D8171F-53BD-486B-A9B9-07EC3F2A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8911" y="4365370"/>
              <a:ext cx="420070" cy="188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1B8239-4F45-4069-9C23-269742DF3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113342" y="4673638"/>
              <a:ext cx="420070" cy="1886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1D362A-1448-4A2F-86D0-8106A3EE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956402">
              <a:off x="382288" y="4662598"/>
              <a:ext cx="420070" cy="1886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1D6BF0-085D-400B-95BD-3510429D5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956402">
              <a:off x="440239" y="4499388"/>
              <a:ext cx="420070" cy="1886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C08CDD-CB33-411C-812C-6A89FBC4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89383" y="4230934"/>
              <a:ext cx="420070" cy="188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01A110-A299-44FD-8E65-D695AC4D7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19902" y="4372338"/>
              <a:ext cx="420070" cy="1886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DFBEBE-9957-411E-9BCA-6A6A0B4D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2956402">
              <a:off x="1001408" y="4405034"/>
              <a:ext cx="420070" cy="18861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E90969-1C3B-41A0-8B92-5DEA559FF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 rot="12956402">
              <a:off x="925148" y="4539166"/>
              <a:ext cx="420070" cy="18861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29DC4B5-21A3-4A8B-AB7C-E84683497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818051" y="4687878"/>
              <a:ext cx="420070" cy="18861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491006-B6D9-4176-8AD0-E42C6A43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707395" y="4803953"/>
              <a:ext cx="420070" cy="225597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9AEDD5B-D1BA-4B8F-8316-15600482658C}"/>
              </a:ext>
            </a:extLst>
          </p:cNvPr>
          <p:cNvSpPr/>
          <p:nvPr/>
        </p:nvSpPr>
        <p:spPr>
          <a:xfrm>
            <a:off x="32655" y="1621972"/>
            <a:ext cx="1393307" cy="18178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566AE4C-258D-47F2-94F7-1D2134178710}"/>
              </a:ext>
            </a:extLst>
          </p:cNvPr>
          <p:cNvGrpSpPr/>
          <p:nvPr/>
        </p:nvGrpSpPr>
        <p:grpSpPr>
          <a:xfrm>
            <a:off x="32657" y="5405686"/>
            <a:ext cx="1411952" cy="1288575"/>
            <a:chOff x="-1" y="5960856"/>
            <a:chExt cx="1411952" cy="128857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230B3-CD07-498E-94F1-ABE759C2606E}"/>
                </a:ext>
              </a:extLst>
            </p:cNvPr>
            <p:cNvSpPr/>
            <p:nvPr/>
          </p:nvSpPr>
          <p:spPr>
            <a:xfrm>
              <a:off x="-1" y="5976257"/>
              <a:ext cx="1411952" cy="1273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A8DD96A5-0755-4C39-9E4D-5EA8CCE29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403" t="8547" r="16045" b="13935"/>
            <a:stretch/>
          </p:blipFill>
          <p:spPr>
            <a:xfrm>
              <a:off x="22855" y="5960856"/>
              <a:ext cx="533400" cy="649613"/>
            </a:xfrm>
            <a:prstGeom prst="rect">
              <a:avLst/>
            </a:prstGeom>
          </p:spPr>
        </p:pic>
        <p:pic>
          <p:nvPicPr>
            <p:cNvPr id="320" name="Graphic 319" descr="Storytelling with solid fill">
              <a:extLst>
                <a:ext uri="{FF2B5EF4-FFF2-40B4-BE49-F238E27FC236}">
                  <a16:creationId xmlns:a16="http://schemas.microsoft.com/office/drawing/2014/main" id="{860263C2-6258-41AA-96C5-3C264A29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811" y="6676442"/>
              <a:ext cx="533400" cy="533400"/>
            </a:xfrm>
            <a:prstGeom prst="rect">
              <a:avLst/>
            </a:prstGeom>
          </p:spPr>
        </p:pic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69A9305-447B-49B1-949E-E7FF34918ECC}"/>
                </a:ext>
              </a:extLst>
            </p:cNvPr>
            <p:cNvSpPr/>
            <p:nvPr/>
          </p:nvSpPr>
          <p:spPr>
            <a:xfrm>
              <a:off x="811773" y="6675450"/>
              <a:ext cx="69086" cy="82497"/>
            </a:xfrm>
            <a:custGeom>
              <a:avLst/>
              <a:gdLst>
                <a:gd name="connsiteX0" fmla="*/ 321469 w 321468"/>
                <a:gd name="connsiteY0" fmla="*/ 160734 h 321468"/>
                <a:gd name="connsiteX1" fmla="*/ 160734 w 321468"/>
                <a:gd name="connsiteY1" fmla="*/ 321469 h 321468"/>
                <a:gd name="connsiteX2" fmla="*/ 0 w 321468"/>
                <a:gd name="connsiteY2" fmla="*/ 160734 h 321468"/>
                <a:gd name="connsiteX3" fmla="*/ 160734 w 321468"/>
                <a:gd name="connsiteY3" fmla="*/ 0 h 321468"/>
                <a:gd name="connsiteX4" fmla="*/ 321469 w 321468"/>
                <a:gd name="connsiteY4" fmla="*/ 160734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68" h="321468">
                  <a:moveTo>
                    <a:pt x="321469" y="160734"/>
                  </a:moveTo>
                  <a:cubicBezTo>
                    <a:pt x="321469" y="249506"/>
                    <a:pt x="249505" y="321469"/>
                    <a:pt x="160734" y="321469"/>
                  </a:cubicBezTo>
                  <a:cubicBezTo>
                    <a:pt x="71963" y="321469"/>
                    <a:pt x="0" y="249506"/>
                    <a:pt x="0" y="160734"/>
                  </a:cubicBezTo>
                  <a:cubicBezTo>
                    <a:pt x="0" y="71963"/>
                    <a:pt x="71963" y="0"/>
                    <a:pt x="160734" y="0"/>
                  </a:cubicBezTo>
                  <a:cubicBezTo>
                    <a:pt x="249505" y="0"/>
                    <a:pt x="321469" y="71963"/>
                    <a:pt x="321469" y="160734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F6A6F76-A5C5-49DB-B7E0-143DEB2B61ED}"/>
                </a:ext>
              </a:extLst>
            </p:cNvPr>
            <p:cNvSpPr/>
            <p:nvPr/>
          </p:nvSpPr>
          <p:spPr>
            <a:xfrm>
              <a:off x="894812" y="6680252"/>
              <a:ext cx="42987" cy="51331"/>
            </a:xfrm>
            <a:custGeom>
              <a:avLst/>
              <a:gdLst>
                <a:gd name="connsiteX0" fmla="*/ 200025 w 200025"/>
                <a:gd name="connsiteY0" fmla="*/ 100012 h 200025"/>
                <a:gd name="connsiteX1" fmla="*/ 100013 w 200025"/>
                <a:gd name="connsiteY1" fmla="*/ 200025 h 200025"/>
                <a:gd name="connsiteX2" fmla="*/ 0 w 200025"/>
                <a:gd name="connsiteY2" fmla="*/ 100013 h 200025"/>
                <a:gd name="connsiteX3" fmla="*/ 100013 w 200025"/>
                <a:gd name="connsiteY3" fmla="*/ 0 h 200025"/>
                <a:gd name="connsiteX4" fmla="*/ 200025 w 200025"/>
                <a:gd name="connsiteY4" fmla="*/ 10001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200025" y="100012"/>
                  </a:moveTo>
                  <a:cubicBezTo>
                    <a:pt x="200025" y="155248"/>
                    <a:pt x="155248" y="200025"/>
                    <a:pt x="100013" y="200025"/>
                  </a:cubicBezTo>
                  <a:cubicBezTo>
                    <a:pt x="44777" y="200025"/>
                    <a:pt x="0" y="155248"/>
                    <a:pt x="0" y="100013"/>
                  </a:cubicBezTo>
                  <a:cubicBezTo>
                    <a:pt x="0" y="44777"/>
                    <a:pt x="44777" y="0"/>
                    <a:pt x="100013" y="0"/>
                  </a:cubicBezTo>
                  <a:cubicBezTo>
                    <a:pt x="155248" y="0"/>
                    <a:pt x="200025" y="44777"/>
                    <a:pt x="200025" y="100012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2" name="Graphic 321" descr="Microscope with chemical flasks">
              <a:extLst>
                <a:ext uri="{FF2B5EF4-FFF2-40B4-BE49-F238E27FC236}">
                  <a16:creationId xmlns:a16="http://schemas.microsoft.com/office/drawing/2014/main" id="{15D502DF-1781-42E1-A8E5-BA37759D95DC}"/>
                </a:ext>
              </a:extLst>
            </p:cNvPr>
            <p:cNvGrpSpPr/>
            <p:nvPr/>
          </p:nvGrpSpPr>
          <p:grpSpPr>
            <a:xfrm>
              <a:off x="762007" y="6778097"/>
              <a:ext cx="213076" cy="431745"/>
              <a:chOff x="3453326" y="5311335"/>
              <a:chExt cx="991480" cy="1682395"/>
            </a:xfrm>
          </p:grpSpPr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901A276B-0980-413E-B667-2F3241282312}"/>
                  </a:ext>
                </a:extLst>
              </p:cNvPr>
              <p:cNvSpPr/>
              <p:nvPr/>
            </p:nvSpPr>
            <p:spPr>
              <a:xfrm>
                <a:off x="3453326" y="6394613"/>
                <a:ext cx="991480" cy="599117"/>
              </a:xfrm>
              <a:custGeom>
                <a:avLst/>
                <a:gdLst>
                  <a:gd name="connsiteX0" fmla="*/ 987143 w 991480"/>
                  <a:gd name="connsiteY0" fmla="*/ 421589 h 599117"/>
                  <a:gd name="connsiteX1" fmla="*/ 859256 w 991480"/>
                  <a:gd name="connsiteY1" fmla="*/ 56100 h 599117"/>
                  <a:gd name="connsiteX2" fmla="*/ 495739 w 991480"/>
                  <a:gd name="connsiteY2" fmla="*/ 0 h 599117"/>
                  <a:gd name="connsiteX3" fmla="*/ 132222 w 991480"/>
                  <a:gd name="connsiteY3" fmla="*/ 56100 h 599117"/>
                  <a:gd name="connsiteX4" fmla="*/ 4335 w 991480"/>
                  <a:gd name="connsiteY4" fmla="*/ 421589 h 599117"/>
                  <a:gd name="connsiteX5" fmla="*/ 142952 w 991480"/>
                  <a:gd name="connsiteY5" fmla="*/ 599118 h 599117"/>
                  <a:gd name="connsiteX6" fmla="*/ 848540 w 991480"/>
                  <a:gd name="connsiteY6" fmla="*/ 599118 h 599117"/>
                  <a:gd name="connsiteX7" fmla="*/ 987143 w 991480"/>
                  <a:gd name="connsiteY7" fmla="*/ 421589 h 59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1480" h="599117">
                    <a:moveTo>
                      <a:pt x="987143" y="421589"/>
                    </a:moveTo>
                    <a:lnTo>
                      <a:pt x="859256" y="56100"/>
                    </a:lnTo>
                    <a:cubicBezTo>
                      <a:pt x="859256" y="56100"/>
                      <a:pt x="691478" y="0"/>
                      <a:pt x="495739" y="0"/>
                    </a:cubicBezTo>
                    <a:cubicBezTo>
                      <a:pt x="300000" y="0"/>
                      <a:pt x="132222" y="56100"/>
                      <a:pt x="132222" y="56100"/>
                    </a:cubicBezTo>
                    <a:lnTo>
                      <a:pt x="4335" y="421589"/>
                    </a:lnTo>
                    <a:cubicBezTo>
                      <a:pt x="-18204" y="511764"/>
                      <a:pt x="49997" y="599118"/>
                      <a:pt x="142952" y="599118"/>
                    </a:cubicBezTo>
                    <a:lnTo>
                      <a:pt x="848540" y="599118"/>
                    </a:lnTo>
                    <a:cubicBezTo>
                      <a:pt x="941488" y="599118"/>
                      <a:pt x="1009689" y="511764"/>
                      <a:pt x="987143" y="421589"/>
                    </a:cubicBezTo>
                    <a:close/>
                  </a:path>
                </a:pathLst>
              </a:custGeom>
              <a:solidFill>
                <a:schemeClr val="tx1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120AA50-B219-4DCF-976A-2564CA526E28}"/>
                  </a:ext>
                </a:extLst>
              </p:cNvPr>
              <p:cNvSpPr/>
              <p:nvPr/>
            </p:nvSpPr>
            <p:spPr>
              <a:xfrm>
                <a:off x="3585548" y="5403704"/>
                <a:ext cx="727040" cy="1047009"/>
              </a:xfrm>
              <a:custGeom>
                <a:avLst/>
                <a:gdLst>
                  <a:gd name="connsiteX0" fmla="*/ 542118 w 727040"/>
                  <a:gd name="connsiteY0" fmla="*/ 518465 h 1047009"/>
                  <a:gd name="connsiteX1" fmla="*/ 542118 w 727040"/>
                  <a:gd name="connsiteY1" fmla="*/ 0 h 1047009"/>
                  <a:gd name="connsiteX2" fmla="*/ 184930 w 727040"/>
                  <a:gd name="connsiteY2" fmla="*/ 0 h 1047009"/>
                  <a:gd name="connsiteX3" fmla="*/ 184930 w 727040"/>
                  <a:gd name="connsiteY3" fmla="*/ 518465 h 1047009"/>
                  <a:gd name="connsiteX4" fmla="*/ 0 w 727040"/>
                  <a:gd name="connsiteY4" fmla="*/ 1047009 h 1047009"/>
                  <a:gd name="connsiteX5" fmla="*/ 727041 w 727040"/>
                  <a:gd name="connsiteY5" fmla="*/ 1047009 h 104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040" h="1047009">
                    <a:moveTo>
                      <a:pt x="542118" y="518465"/>
                    </a:moveTo>
                    <a:lnTo>
                      <a:pt x="542118" y="0"/>
                    </a:lnTo>
                    <a:lnTo>
                      <a:pt x="184930" y="0"/>
                    </a:lnTo>
                    <a:lnTo>
                      <a:pt x="184930" y="518465"/>
                    </a:lnTo>
                    <a:lnTo>
                      <a:pt x="0" y="1047009"/>
                    </a:lnTo>
                    <a:lnTo>
                      <a:pt x="727041" y="1047009"/>
                    </a:ln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546F8219-01FC-401A-8208-48AEC20419BD}"/>
                  </a:ext>
                </a:extLst>
              </p:cNvPr>
              <p:cNvSpPr/>
              <p:nvPr/>
            </p:nvSpPr>
            <p:spPr>
              <a:xfrm>
                <a:off x="4200382" y="6575729"/>
                <a:ext cx="71437" cy="71437"/>
              </a:xfrm>
              <a:custGeom>
                <a:avLst/>
                <a:gdLst>
                  <a:gd name="connsiteX0" fmla="*/ 71437 w 71437"/>
                  <a:gd name="connsiteY0" fmla="*/ 35719 h 71437"/>
                  <a:gd name="connsiteX1" fmla="*/ 35719 w 71437"/>
                  <a:gd name="connsiteY1" fmla="*/ 71438 h 71437"/>
                  <a:gd name="connsiteX2" fmla="*/ 0 w 71437"/>
                  <a:gd name="connsiteY2" fmla="*/ 35719 h 71437"/>
                  <a:gd name="connsiteX3" fmla="*/ 35719 w 71437"/>
                  <a:gd name="connsiteY3" fmla="*/ 0 h 71437"/>
                  <a:gd name="connsiteX4" fmla="*/ 71437 w 71437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" h="71437">
                    <a:moveTo>
                      <a:pt x="71437" y="35719"/>
                    </a:moveTo>
                    <a:cubicBezTo>
                      <a:pt x="71437" y="55446"/>
                      <a:pt x="55445" y="71438"/>
                      <a:pt x="35719" y="71438"/>
                    </a:cubicBezTo>
                    <a:cubicBezTo>
                      <a:pt x="15992" y="71438"/>
                      <a:pt x="0" y="55446"/>
                      <a:pt x="0" y="35719"/>
                    </a:cubicBezTo>
                    <a:cubicBezTo>
                      <a:pt x="0" y="15992"/>
                      <a:pt x="15992" y="0"/>
                      <a:pt x="35719" y="0"/>
                    </a:cubicBezTo>
                    <a:cubicBezTo>
                      <a:pt x="55445" y="0"/>
                      <a:pt x="71437" y="15992"/>
                      <a:pt x="71437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7AD1A864-1703-4784-9B53-8160CB88BBBE}"/>
                  </a:ext>
                </a:extLst>
              </p:cNvPr>
              <p:cNvSpPr/>
              <p:nvPr/>
            </p:nvSpPr>
            <p:spPr>
              <a:xfrm>
                <a:off x="4093225" y="6682885"/>
                <a:ext cx="107156" cy="107156"/>
              </a:xfrm>
              <a:custGeom>
                <a:avLst/>
                <a:gdLst>
                  <a:gd name="connsiteX0" fmla="*/ 107156 w 107156"/>
                  <a:gd name="connsiteY0" fmla="*/ 53578 h 107156"/>
                  <a:gd name="connsiteX1" fmla="*/ 53578 w 107156"/>
                  <a:gd name="connsiteY1" fmla="*/ 107156 h 107156"/>
                  <a:gd name="connsiteX2" fmla="*/ 0 w 107156"/>
                  <a:gd name="connsiteY2" fmla="*/ 53578 h 107156"/>
                  <a:gd name="connsiteX3" fmla="*/ 53578 w 107156"/>
                  <a:gd name="connsiteY3" fmla="*/ 0 h 107156"/>
                  <a:gd name="connsiteX4" fmla="*/ 107156 w 107156"/>
                  <a:gd name="connsiteY4" fmla="*/ 53578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6">
                    <a:moveTo>
                      <a:pt x="107156" y="53578"/>
                    </a:moveTo>
                    <a:cubicBezTo>
                      <a:pt x="107156" y="83169"/>
                      <a:pt x="83168" y="107156"/>
                      <a:pt x="53578" y="107156"/>
                    </a:cubicBezTo>
                    <a:cubicBezTo>
                      <a:pt x="23987" y="107156"/>
                      <a:pt x="0" y="83169"/>
                      <a:pt x="0" y="53578"/>
                    </a:cubicBezTo>
                    <a:cubicBezTo>
                      <a:pt x="0" y="23988"/>
                      <a:pt x="23987" y="0"/>
                      <a:pt x="53578" y="0"/>
                    </a:cubicBezTo>
                    <a:cubicBezTo>
                      <a:pt x="83168" y="0"/>
                      <a:pt x="107156" y="23988"/>
                      <a:pt x="107156" y="535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5745F7A-94E4-4460-9EAA-CA6C8B757089}"/>
                  </a:ext>
                </a:extLst>
              </p:cNvPr>
              <p:cNvSpPr/>
              <p:nvPr/>
            </p:nvSpPr>
            <p:spPr>
              <a:xfrm>
                <a:off x="3850481" y="5311335"/>
                <a:ext cx="196453" cy="446527"/>
              </a:xfrm>
              <a:custGeom>
                <a:avLst/>
                <a:gdLst>
                  <a:gd name="connsiteX0" fmla="*/ 0 w 196453"/>
                  <a:gd name="connsiteY0" fmla="*/ 0 h 446527"/>
                  <a:gd name="connsiteX1" fmla="*/ 196453 w 196453"/>
                  <a:gd name="connsiteY1" fmla="*/ 0 h 446527"/>
                  <a:gd name="connsiteX2" fmla="*/ 196453 w 196453"/>
                  <a:gd name="connsiteY2" fmla="*/ 446527 h 446527"/>
                  <a:gd name="connsiteX3" fmla="*/ 0 w 196453"/>
                  <a:gd name="connsiteY3" fmla="*/ 446527 h 44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53" h="446527">
                    <a:moveTo>
                      <a:pt x="0" y="0"/>
                    </a:moveTo>
                    <a:lnTo>
                      <a:pt x="196453" y="0"/>
                    </a:lnTo>
                    <a:lnTo>
                      <a:pt x="196453" y="446527"/>
                    </a:lnTo>
                    <a:lnTo>
                      <a:pt x="0" y="446527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FB9358F4-F25C-4567-A712-AA808FE342B3}"/>
                  </a:ext>
                </a:extLst>
              </p:cNvPr>
              <p:cNvSpPr/>
              <p:nvPr/>
            </p:nvSpPr>
            <p:spPr>
              <a:xfrm>
                <a:off x="3725830" y="5379150"/>
                <a:ext cx="446484" cy="71437"/>
              </a:xfrm>
              <a:custGeom>
                <a:avLst/>
                <a:gdLst>
                  <a:gd name="connsiteX0" fmla="*/ 417909 w 446484"/>
                  <a:gd name="connsiteY0" fmla="*/ 71438 h 71437"/>
                  <a:gd name="connsiteX1" fmla="*/ 28575 w 446484"/>
                  <a:gd name="connsiteY1" fmla="*/ 71438 h 71437"/>
                  <a:gd name="connsiteX2" fmla="*/ 0 w 446484"/>
                  <a:gd name="connsiteY2" fmla="*/ 42863 h 71437"/>
                  <a:gd name="connsiteX3" fmla="*/ 0 w 446484"/>
                  <a:gd name="connsiteY3" fmla="*/ 28575 h 71437"/>
                  <a:gd name="connsiteX4" fmla="*/ 28575 w 446484"/>
                  <a:gd name="connsiteY4" fmla="*/ 0 h 71437"/>
                  <a:gd name="connsiteX5" fmla="*/ 417909 w 446484"/>
                  <a:gd name="connsiteY5" fmla="*/ 0 h 71437"/>
                  <a:gd name="connsiteX6" fmla="*/ 446484 w 446484"/>
                  <a:gd name="connsiteY6" fmla="*/ 28575 h 71437"/>
                  <a:gd name="connsiteX7" fmla="*/ 446484 w 446484"/>
                  <a:gd name="connsiteY7" fmla="*/ 42863 h 71437"/>
                  <a:gd name="connsiteX8" fmla="*/ 417909 w 446484"/>
                  <a:gd name="connsiteY8" fmla="*/ 71438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6484" h="71437">
                    <a:moveTo>
                      <a:pt x="417909" y="71438"/>
                    </a:moveTo>
                    <a:lnTo>
                      <a:pt x="28575" y="71438"/>
                    </a:lnTo>
                    <a:cubicBezTo>
                      <a:pt x="12794" y="71438"/>
                      <a:pt x="0" y="58643"/>
                      <a:pt x="0" y="42863"/>
                    </a:cubicBezTo>
                    <a:lnTo>
                      <a:pt x="0" y="28575"/>
                    </a:lnTo>
                    <a:cubicBezTo>
                      <a:pt x="0" y="12795"/>
                      <a:pt x="12794" y="0"/>
                      <a:pt x="28575" y="0"/>
                    </a:cubicBezTo>
                    <a:lnTo>
                      <a:pt x="417909" y="0"/>
                    </a:lnTo>
                    <a:cubicBezTo>
                      <a:pt x="433690" y="0"/>
                      <a:pt x="446484" y="12795"/>
                      <a:pt x="446484" y="28575"/>
                    </a:cubicBezTo>
                    <a:lnTo>
                      <a:pt x="446484" y="42863"/>
                    </a:lnTo>
                    <a:cubicBezTo>
                      <a:pt x="446484" y="58643"/>
                      <a:pt x="433690" y="71438"/>
                      <a:pt x="417909" y="71438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0" name="Graphic 321" descr="Microscope with chemical flasks">
              <a:extLst>
                <a:ext uri="{FF2B5EF4-FFF2-40B4-BE49-F238E27FC236}">
                  <a16:creationId xmlns:a16="http://schemas.microsoft.com/office/drawing/2014/main" id="{879C780A-A85F-4602-A1FC-9FFEE6DD2CB6}"/>
                </a:ext>
              </a:extLst>
            </p:cNvPr>
            <p:cNvGrpSpPr/>
            <p:nvPr/>
          </p:nvGrpSpPr>
          <p:grpSpPr>
            <a:xfrm>
              <a:off x="715439" y="6098840"/>
              <a:ext cx="422286" cy="476889"/>
              <a:chOff x="4450556" y="5322050"/>
              <a:chExt cx="1337915" cy="1678824"/>
            </a:xfrm>
          </p:grpSpPr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6A41FAE2-225C-4AB9-A821-8C964CB66836}"/>
                  </a:ext>
                </a:extLst>
              </p:cNvPr>
              <p:cNvSpPr/>
              <p:nvPr/>
            </p:nvSpPr>
            <p:spPr>
              <a:xfrm>
                <a:off x="4450556" y="6408893"/>
                <a:ext cx="1071562" cy="591981"/>
              </a:xfrm>
              <a:custGeom>
                <a:avLst/>
                <a:gdLst>
                  <a:gd name="connsiteX0" fmla="*/ 64 w 1071562"/>
                  <a:gd name="connsiteY0" fmla="*/ 53992 h 591981"/>
                  <a:gd name="connsiteX1" fmla="*/ 0 w 1071562"/>
                  <a:gd name="connsiteY1" fmla="*/ 56200 h 591981"/>
                  <a:gd name="connsiteX2" fmla="*/ 0 w 1071562"/>
                  <a:gd name="connsiteY2" fmla="*/ 56200 h 591981"/>
                  <a:gd name="connsiteX3" fmla="*/ 535781 w 1071562"/>
                  <a:gd name="connsiteY3" fmla="*/ 591981 h 591981"/>
                  <a:gd name="connsiteX4" fmla="*/ 535781 w 1071562"/>
                  <a:gd name="connsiteY4" fmla="*/ 591981 h 591981"/>
                  <a:gd name="connsiteX5" fmla="*/ 1071563 w 1071562"/>
                  <a:gd name="connsiteY5" fmla="*/ 56200 h 591981"/>
                  <a:gd name="connsiteX6" fmla="*/ 1071563 w 1071562"/>
                  <a:gd name="connsiteY6" fmla="*/ 56200 h 591981"/>
                  <a:gd name="connsiteX7" fmla="*/ 1071512 w 1071562"/>
                  <a:gd name="connsiteY7" fmla="*/ 53992 h 591981"/>
                  <a:gd name="connsiteX8" fmla="*/ 535781 w 1071562"/>
                  <a:gd name="connsiteY8" fmla="*/ 0 h 591981"/>
                  <a:gd name="connsiteX9" fmla="*/ 64 w 1071562"/>
                  <a:gd name="connsiteY9" fmla="*/ 53992 h 59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1562" h="591981">
                    <a:moveTo>
                      <a:pt x="64" y="53992"/>
                    </a:moveTo>
                    <a:cubicBezTo>
                      <a:pt x="50" y="54735"/>
                      <a:pt x="0" y="55457"/>
                      <a:pt x="0" y="56200"/>
                    </a:cubicBezTo>
                    <a:lnTo>
                      <a:pt x="0" y="56200"/>
                    </a:lnTo>
                    <a:cubicBezTo>
                      <a:pt x="0" y="352101"/>
                      <a:pt x="239880" y="591981"/>
                      <a:pt x="535781" y="591981"/>
                    </a:cubicBezTo>
                    <a:lnTo>
                      <a:pt x="535781" y="591981"/>
                    </a:lnTo>
                    <a:cubicBezTo>
                      <a:pt x="831690" y="591981"/>
                      <a:pt x="1071563" y="352101"/>
                      <a:pt x="1071563" y="56200"/>
                    </a:cubicBezTo>
                    <a:lnTo>
                      <a:pt x="1071563" y="56200"/>
                    </a:lnTo>
                    <a:cubicBezTo>
                      <a:pt x="1071563" y="55457"/>
                      <a:pt x="1071512" y="54735"/>
                      <a:pt x="1071512" y="53992"/>
                    </a:cubicBezTo>
                    <a:cubicBezTo>
                      <a:pt x="1071512" y="53992"/>
                      <a:pt x="767717" y="0"/>
                      <a:pt x="535781" y="0"/>
                    </a:cubicBezTo>
                    <a:cubicBezTo>
                      <a:pt x="303845" y="0"/>
                      <a:pt x="64" y="53992"/>
                      <a:pt x="64" y="53992"/>
                    </a:cubicBez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7648642E-D514-40DF-93E9-C709B5FF50A7}"/>
                  </a:ext>
                </a:extLst>
              </p:cNvPr>
              <p:cNvSpPr/>
              <p:nvPr/>
            </p:nvSpPr>
            <p:spPr>
              <a:xfrm>
                <a:off x="4450620" y="5410847"/>
                <a:ext cx="1258077" cy="1052038"/>
              </a:xfrm>
              <a:custGeom>
                <a:avLst/>
                <a:gdLst>
                  <a:gd name="connsiteX0" fmla="*/ 1224489 w 1258077"/>
                  <a:gd name="connsiteY0" fmla="*/ 443705 h 1052038"/>
                  <a:gd name="connsiteX1" fmla="*/ 1197243 w 1258077"/>
                  <a:gd name="connsiteY1" fmla="*/ 416459 h 1052038"/>
                  <a:gd name="connsiteX2" fmla="*/ 1035065 w 1258077"/>
                  <a:gd name="connsiteY2" fmla="*/ 416459 h 1052038"/>
                  <a:gd name="connsiteX3" fmla="*/ 838898 w 1258077"/>
                  <a:gd name="connsiteY3" fmla="*/ 612619 h 1052038"/>
                  <a:gd name="connsiteX4" fmla="*/ 714311 w 1258077"/>
                  <a:gd name="connsiteY4" fmla="*/ 549069 h 1052038"/>
                  <a:gd name="connsiteX5" fmla="*/ 714311 w 1258077"/>
                  <a:gd name="connsiteY5" fmla="*/ 0 h 1052038"/>
                  <a:gd name="connsiteX6" fmla="*/ 357123 w 1258077"/>
                  <a:gd name="connsiteY6" fmla="*/ 0 h 1052038"/>
                  <a:gd name="connsiteX7" fmla="*/ 357123 w 1258077"/>
                  <a:gd name="connsiteY7" fmla="*/ 549069 h 1052038"/>
                  <a:gd name="connsiteX8" fmla="*/ 0 w 1258077"/>
                  <a:gd name="connsiteY8" fmla="*/ 1052038 h 1052038"/>
                  <a:gd name="connsiteX9" fmla="*/ 1071448 w 1258077"/>
                  <a:gd name="connsiteY9" fmla="*/ 1052038 h 1052038"/>
                  <a:gd name="connsiteX10" fmla="*/ 1015184 w 1258077"/>
                  <a:gd name="connsiteY10" fmla="*/ 815188 h 1052038"/>
                  <a:gd name="connsiteX11" fmla="*/ 1224489 w 1258077"/>
                  <a:gd name="connsiteY11" fmla="*/ 605883 h 1052038"/>
                  <a:gd name="connsiteX12" fmla="*/ 1224489 w 1258077"/>
                  <a:gd name="connsiteY12" fmla="*/ 443705 h 10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8077" h="1052038">
                    <a:moveTo>
                      <a:pt x="1224489" y="443705"/>
                    </a:moveTo>
                    <a:lnTo>
                      <a:pt x="1197243" y="416459"/>
                    </a:lnTo>
                    <a:cubicBezTo>
                      <a:pt x="1152459" y="371675"/>
                      <a:pt x="1079850" y="371675"/>
                      <a:pt x="1035065" y="416459"/>
                    </a:cubicBezTo>
                    <a:lnTo>
                      <a:pt x="838898" y="612619"/>
                    </a:lnTo>
                    <a:cubicBezTo>
                      <a:pt x="800650" y="586316"/>
                      <a:pt x="758845" y="564821"/>
                      <a:pt x="714311" y="549069"/>
                    </a:cubicBezTo>
                    <a:lnTo>
                      <a:pt x="714311" y="0"/>
                    </a:lnTo>
                    <a:lnTo>
                      <a:pt x="357123" y="0"/>
                    </a:lnTo>
                    <a:lnTo>
                      <a:pt x="357123" y="549069"/>
                    </a:lnTo>
                    <a:cubicBezTo>
                      <a:pt x="149733" y="622406"/>
                      <a:pt x="936" y="819738"/>
                      <a:pt x="0" y="1052038"/>
                    </a:cubicBezTo>
                    <a:lnTo>
                      <a:pt x="1071448" y="1052038"/>
                    </a:lnTo>
                    <a:cubicBezTo>
                      <a:pt x="1071106" y="966921"/>
                      <a:pt x="1050839" y="886539"/>
                      <a:pt x="1015184" y="815188"/>
                    </a:cubicBezTo>
                    <a:lnTo>
                      <a:pt x="1224489" y="605883"/>
                    </a:lnTo>
                    <a:cubicBezTo>
                      <a:pt x="1269273" y="561099"/>
                      <a:pt x="1269273" y="488490"/>
                      <a:pt x="1224489" y="443705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83E3528F-4C64-428D-9FB9-089647A1273B}"/>
                  </a:ext>
                </a:extLst>
              </p:cNvPr>
              <p:cNvSpPr/>
              <p:nvPr/>
            </p:nvSpPr>
            <p:spPr>
              <a:xfrm rot="2700000">
                <a:off x="5529963" y="5713856"/>
                <a:ext cx="147338" cy="369678"/>
              </a:xfrm>
              <a:custGeom>
                <a:avLst/>
                <a:gdLst>
                  <a:gd name="connsiteX0" fmla="*/ 0 w 147338"/>
                  <a:gd name="connsiteY0" fmla="*/ 0 h 369678"/>
                  <a:gd name="connsiteX1" fmla="*/ 147338 w 147338"/>
                  <a:gd name="connsiteY1" fmla="*/ 0 h 369678"/>
                  <a:gd name="connsiteX2" fmla="*/ 147338 w 147338"/>
                  <a:gd name="connsiteY2" fmla="*/ 369678 h 369678"/>
                  <a:gd name="connsiteX3" fmla="*/ 0 w 147338"/>
                  <a:gd name="connsiteY3" fmla="*/ 369678 h 3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338" h="369678">
                    <a:moveTo>
                      <a:pt x="0" y="0"/>
                    </a:moveTo>
                    <a:lnTo>
                      <a:pt x="147338" y="0"/>
                    </a:lnTo>
                    <a:lnTo>
                      <a:pt x="147338" y="369678"/>
                    </a:lnTo>
                    <a:lnTo>
                      <a:pt x="0" y="369678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2A709FA2-0901-40B7-9DB0-5EE951EBE099}"/>
                  </a:ext>
                </a:extLst>
              </p:cNvPr>
              <p:cNvSpPr/>
              <p:nvPr/>
            </p:nvSpPr>
            <p:spPr>
              <a:xfrm>
                <a:off x="5524440" y="5721050"/>
                <a:ext cx="256925" cy="256919"/>
              </a:xfrm>
              <a:custGeom>
                <a:avLst/>
                <a:gdLst>
                  <a:gd name="connsiteX0" fmla="*/ 212755 w 256925"/>
                  <a:gd name="connsiteY0" fmla="*/ 250645 h 256919"/>
                  <a:gd name="connsiteX1" fmla="*/ 6279 w 256925"/>
                  <a:gd name="connsiteY1" fmla="*/ 44170 h 256919"/>
                  <a:gd name="connsiteX2" fmla="*/ 6279 w 256925"/>
                  <a:gd name="connsiteY2" fmla="*/ 13859 h 256919"/>
                  <a:gd name="connsiteX3" fmla="*/ 13859 w 256925"/>
                  <a:gd name="connsiteY3" fmla="*/ 6279 h 256919"/>
                  <a:gd name="connsiteX4" fmla="*/ 44170 w 256925"/>
                  <a:gd name="connsiteY4" fmla="*/ 6279 h 256919"/>
                  <a:gd name="connsiteX5" fmla="*/ 250646 w 256925"/>
                  <a:gd name="connsiteY5" fmla="*/ 212755 h 256919"/>
                  <a:gd name="connsiteX6" fmla="*/ 250646 w 256925"/>
                  <a:gd name="connsiteY6" fmla="*/ 243066 h 256919"/>
                  <a:gd name="connsiteX7" fmla="*/ 243066 w 256925"/>
                  <a:gd name="connsiteY7" fmla="*/ 250645 h 256919"/>
                  <a:gd name="connsiteX8" fmla="*/ 212755 w 256925"/>
                  <a:gd name="connsiteY8" fmla="*/ 250645 h 25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925" h="256919">
                    <a:moveTo>
                      <a:pt x="212755" y="250645"/>
                    </a:moveTo>
                    <a:lnTo>
                      <a:pt x="6279" y="44170"/>
                    </a:lnTo>
                    <a:cubicBezTo>
                      <a:pt x="-2093" y="35797"/>
                      <a:pt x="-2093" y="22231"/>
                      <a:pt x="6279" y="13859"/>
                    </a:cubicBezTo>
                    <a:lnTo>
                      <a:pt x="13859" y="6279"/>
                    </a:lnTo>
                    <a:cubicBezTo>
                      <a:pt x="22232" y="-2093"/>
                      <a:pt x="35797" y="-2093"/>
                      <a:pt x="44170" y="6279"/>
                    </a:cubicBezTo>
                    <a:lnTo>
                      <a:pt x="250646" y="212755"/>
                    </a:lnTo>
                    <a:cubicBezTo>
                      <a:pt x="259018" y="221128"/>
                      <a:pt x="259018" y="234694"/>
                      <a:pt x="250646" y="243066"/>
                    </a:cubicBezTo>
                    <a:lnTo>
                      <a:pt x="243066" y="250645"/>
                    </a:lnTo>
                    <a:cubicBezTo>
                      <a:pt x="234694" y="259011"/>
                      <a:pt x="221121" y="259011"/>
                      <a:pt x="212755" y="250645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D4DB9C-8BB3-47A1-92C8-0597F4907C20}"/>
                  </a:ext>
                </a:extLst>
              </p:cNvPr>
              <p:cNvSpPr/>
              <p:nvPr/>
            </p:nvSpPr>
            <p:spPr>
              <a:xfrm>
                <a:off x="4829175" y="6532959"/>
                <a:ext cx="71437" cy="71437"/>
              </a:xfrm>
              <a:custGeom>
                <a:avLst/>
                <a:gdLst>
                  <a:gd name="connsiteX0" fmla="*/ 71438 w 71437"/>
                  <a:gd name="connsiteY0" fmla="*/ 35719 h 71437"/>
                  <a:gd name="connsiteX1" fmla="*/ 35719 w 71437"/>
                  <a:gd name="connsiteY1" fmla="*/ 71438 h 71437"/>
                  <a:gd name="connsiteX2" fmla="*/ 0 w 71437"/>
                  <a:gd name="connsiteY2" fmla="*/ 35719 h 71437"/>
                  <a:gd name="connsiteX3" fmla="*/ 35719 w 71437"/>
                  <a:gd name="connsiteY3" fmla="*/ 0 h 71437"/>
                  <a:gd name="connsiteX4" fmla="*/ 71438 w 71437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" h="71437">
                    <a:moveTo>
                      <a:pt x="71438" y="35719"/>
                    </a:moveTo>
                    <a:cubicBezTo>
                      <a:pt x="71438" y="55446"/>
                      <a:pt x="55446" y="71438"/>
                      <a:pt x="35719" y="71438"/>
                    </a:cubicBezTo>
                    <a:cubicBezTo>
                      <a:pt x="15992" y="71438"/>
                      <a:pt x="0" y="55446"/>
                      <a:pt x="0" y="35719"/>
                    </a:cubicBezTo>
                    <a:cubicBezTo>
                      <a:pt x="0" y="15992"/>
                      <a:pt x="15992" y="0"/>
                      <a:pt x="35719" y="0"/>
                    </a:cubicBezTo>
                    <a:cubicBezTo>
                      <a:pt x="55446" y="0"/>
                      <a:pt x="71438" y="15992"/>
                      <a:pt x="71438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74D89F4-30A4-4EC5-A3BE-41E9F2F43504}"/>
                  </a:ext>
                </a:extLst>
              </p:cNvPr>
              <p:cNvSpPr/>
              <p:nvPr/>
            </p:nvSpPr>
            <p:spPr>
              <a:xfrm>
                <a:off x="4747021" y="6715125"/>
                <a:ext cx="89296" cy="89296"/>
              </a:xfrm>
              <a:custGeom>
                <a:avLst/>
                <a:gdLst>
                  <a:gd name="connsiteX0" fmla="*/ 89297 w 89296"/>
                  <a:gd name="connsiteY0" fmla="*/ 44648 h 89296"/>
                  <a:gd name="connsiteX1" fmla="*/ 44648 w 89296"/>
                  <a:gd name="connsiteY1" fmla="*/ 89297 h 89296"/>
                  <a:gd name="connsiteX2" fmla="*/ 0 w 89296"/>
                  <a:gd name="connsiteY2" fmla="*/ 44648 h 89296"/>
                  <a:gd name="connsiteX3" fmla="*/ 44648 w 89296"/>
                  <a:gd name="connsiteY3" fmla="*/ 0 h 89296"/>
                  <a:gd name="connsiteX4" fmla="*/ 89297 w 89296"/>
                  <a:gd name="connsiteY4" fmla="*/ 44648 h 8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96" h="89296">
                    <a:moveTo>
                      <a:pt x="89297" y="44648"/>
                    </a:moveTo>
                    <a:cubicBezTo>
                      <a:pt x="89297" y="69307"/>
                      <a:pt x="69307" y="89297"/>
                      <a:pt x="44648" y="89297"/>
                    </a:cubicBezTo>
                    <a:cubicBezTo>
                      <a:pt x="19990" y="89297"/>
                      <a:pt x="0" y="69307"/>
                      <a:pt x="0" y="44648"/>
                    </a:cubicBezTo>
                    <a:cubicBezTo>
                      <a:pt x="0" y="19990"/>
                      <a:pt x="19990" y="0"/>
                      <a:pt x="44648" y="0"/>
                    </a:cubicBezTo>
                    <a:cubicBezTo>
                      <a:pt x="69307" y="0"/>
                      <a:pt x="89297" y="19990"/>
                      <a:pt x="89297" y="44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62BC9AB-8943-4924-A8F2-8AAE22C4505F}"/>
                  </a:ext>
                </a:extLst>
              </p:cNvPr>
              <p:cNvSpPr/>
              <p:nvPr/>
            </p:nvSpPr>
            <p:spPr>
              <a:xfrm>
                <a:off x="5107781" y="6547246"/>
                <a:ext cx="107156" cy="107156"/>
              </a:xfrm>
              <a:custGeom>
                <a:avLst/>
                <a:gdLst>
                  <a:gd name="connsiteX0" fmla="*/ 107156 w 107156"/>
                  <a:gd name="connsiteY0" fmla="*/ 53578 h 107156"/>
                  <a:gd name="connsiteX1" fmla="*/ 53578 w 107156"/>
                  <a:gd name="connsiteY1" fmla="*/ 107156 h 107156"/>
                  <a:gd name="connsiteX2" fmla="*/ 0 w 107156"/>
                  <a:gd name="connsiteY2" fmla="*/ 53578 h 107156"/>
                  <a:gd name="connsiteX3" fmla="*/ 53578 w 107156"/>
                  <a:gd name="connsiteY3" fmla="*/ 0 h 107156"/>
                  <a:gd name="connsiteX4" fmla="*/ 107156 w 107156"/>
                  <a:gd name="connsiteY4" fmla="*/ 53578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6">
                    <a:moveTo>
                      <a:pt x="107156" y="53578"/>
                    </a:moveTo>
                    <a:cubicBezTo>
                      <a:pt x="107156" y="83169"/>
                      <a:pt x="83169" y="107156"/>
                      <a:pt x="53578" y="107156"/>
                    </a:cubicBezTo>
                    <a:cubicBezTo>
                      <a:pt x="23988" y="107156"/>
                      <a:pt x="0" y="83169"/>
                      <a:pt x="0" y="53578"/>
                    </a:cubicBezTo>
                    <a:cubicBezTo>
                      <a:pt x="0" y="23988"/>
                      <a:pt x="23988" y="0"/>
                      <a:pt x="53578" y="0"/>
                    </a:cubicBezTo>
                    <a:cubicBezTo>
                      <a:pt x="83169" y="0"/>
                      <a:pt x="107156" y="23988"/>
                      <a:pt x="107156" y="535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AB020E5-D9B9-41BC-96C8-A70662CD1C1F}"/>
                  </a:ext>
                </a:extLst>
              </p:cNvPr>
              <p:cNvSpPr/>
              <p:nvPr/>
            </p:nvSpPr>
            <p:spPr>
              <a:xfrm>
                <a:off x="4886325" y="5322050"/>
                <a:ext cx="196453" cy="446527"/>
              </a:xfrm>
              <a:custGeom>
                <a:avLst/>
                <a:gdLst>
                  <a:gd name="connsiteX0" fmla="*/ 0 w 196453"/>
                  <a:gd name="connsiteY0" fmla="*/ 0 h 446527"/>
                  <a:gd name="connsiteX1" fmla="*/ 196453 w 196453"/>
                  <a:gd name="connsiteY1" fmla="*/ 0 h 446527"/>
                  <a:gd name="connsiteX2" fmla="*/ 196453 w 196453"/>
                  <a:gd name="connsiteY2" fmla="*/ 446527 h 446527"/>
                  <a:gd name="connsiteX3" fmla="*/ 0 w 196453"/>
                  <a:gd name="connsiteY3" fmla="*/ 446527 h 44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53" h="446527">
                    <a:moveTo>
                      <a:pt x="0" y="0"/>
                    </a:moveTo>
                    <a:lnTo>
                      <a:pt x="196453" y="0"/>
                    </a:lnTo>
                    <a:lnTo>
                      <a:pt x="196453" y="446527"/>
                    </a:lnTo>
                    <a:lnTo>
                      <a:pt x="0" y="446527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51" name="Graphic 450" descr="Computer with solid fill">
            <a:extLst>
              <a:ext uri="{FF2B5EF4-FFF2-40B4-BE49-F238E27FC236}">
                <a16:creationId xmlns:a16="http://schemas.microsoft.com/office/drawing/2014/main" id="{A9749A99-816E-4792-A183-9C06F0BAD0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95454" y="3650275"/>
            <a:ext cx="1404189" cy="1404189"/>
          </a:xfrm>
          <a:prstGeom prst="rect">
            <a:avLst/>
          </a:prstGeom>
        </p:spPr>
      </p:pic>
      <p:sp>
        <p:nvSpPr>
          <p:cNvPr id="454" name="TextBox 453">
            <a:extLst>
              <a:ext uri="{FF2B5EF4-FFF2-40B4-BE49-F238E27FC236}">
                <a16:creationId xmlns:a16="http://schemas.microsoft.com/office/drawing/2014/main" id="{9B8F098C-C476-497D-B0CC-8580C0D64542}"/>
              </a:ext>
            </a:extLst>
          </p:cNvPr>
          <p:cNvSpPr txBox="1"/>
          <p:nvPr/>
        </p:nvSpPr>
        <p:spPr>
          <a:xfrm>
            <a:off x="7719" y="1328300"/>
            <a:ext cx="1584036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/>
              <a:t>AML Genomic Profiles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C4E813B1-FB41-4BBA-B3A0-2E22AAF26C12}"/>
              </a:ext>
            </a:extLst>
          </p:cNvPr>
          <p:cNvSpPr txBox="1"/>
          <p:nvPr/>
        </p:nvSpPr>
        <p:spPr>
          <a:xfrm>
            <a:off x="331067" y="3537857"/>
            <a:ext cx="763351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Drug Info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C64FBE5-A51B-4F31-8088-C5B49C29A276}"/>
              </a:ext>
            </a:extLst>
          </p:cNvPr>
          <p:cNvSpPr txBox="1"/>
          <p:nvPr/>
        </p:nvSpPr>
        <p:spPr>
          <a:xfrm>
            <a:off x="99537" y="6716690"/>
            <a:ext cx="1221809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Prior Knowledge</a:t>
            </a:r>
          </a:p>
        </p:txBody>
      </p:sp>
      <p:cxnSp>
        <p:nvCxnSpPr>
          <p:cNvPr id="461" name="Connector: Curved 460">
            <a:extLst>
              <a:ext uri="{FF2B5EF4-FFF2-40B4-BE49-F238E27FC236}">
                <a16:creationId xmlns:a16="http://schemas.microsoft.com/office/drawing/2014/main" id="{64B31F8E-1C58-462C-BBD9-A68C64C29DB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425962" y="2530895"/>
            <a:ext cx="1584309" cy="1197510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3" name="Connector: Curved 462">
            <a:extLst>
              <a:ext uri="{FF2B5EF4-FFF2-40B4-BE49-F238E27FC236}">
                <a16:creationId xmlns:a16="http://schemas.microsoft.com/office/drawing/2014/main" id="{AAF61395-1DA5-4FB5-8D29-D302CA823C79}"/>
              </a:ext>
            </a:extLst>
          </p:cNvPr>
          <p:cNvCxnSpPr>
            <a:stCxn id="50" idx="3"/>
          </p:cNvCxnSpPr>
          <p:nvPr/>
        </p:nvCxnSpPr>
        <p:spPr>
          <a:xfrm flipV="1">
            <a:off x="1427486" y="4671280"/>
            <a:ext cx="1509332" cy="1386394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E995DBC4-0838-4B73-94D3-FAFE444565C9}"/>
              </a:ext>
            </a:extLst>
          </p:cNvPr>
          <p:cNvCxnSpPr>
            <a:stCxn id="2" idx="6"/>
          </p:cNvCxnSpPr>
          <p:nvPr/>
        </p:nvCxnSpPr>
        <p:spPr>
          <a:xfrm flipV="1">
            <a:off x="1524870" y="4285655"/>
            <a:ext cx="1253433" cy="25369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64CCA993-5290-4180-81E8-35FB4498DE72}"/>
              </a:ext>
            </a:extLst>
          </p:cNvPr>
          <p:cNvSpPr txBox="1"/>
          <p:nvPr/>
        </p:nvSpPr>
        <p:spPr>
          <a:xfrm>
            <a:off x="2944509" y="4868815"/>
            <a:ext cx="136771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Predictive Artificial Intelligence Oracle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3387AD8-8F0E-49E1-B6B7-2CEB240AB3D2}"/>
              </a:ext>
            </a:extLst>
          </p:cNvPr>
          <p:cNvSpPr txBox="1"/>
          <p:nvPr/>
        </p:nvSpPr>
        <p:spPr>
          <a:xfrm>
            <a:off x="5378180" y="1236829"/>
            <a:ext cx="147107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Screening + Report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C8B5DA-E0E4-41E2-88AB-6FEF68BA2F46}"/>
              </a:ext>
            </a:extLst>
          </p:cNvPr>
          <p:cNvGrpSpPr/>
          <p:nvPr/>
        </p:nvGrpSpPr>
        <p:grpSpPr>
          <a:xfrm>
            <a:off x="5434172" y="1520030"/>
            <a:ext cx="1393307" cy="1767392"/>
            <a:chOff x="5434172" y="1520030"/>
            <a:chExt cx="1393307" cy="176739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44AD0A0-1A1D-4052-BDFD-2AF4A317101F}"/>
                </a:ext>
              </a:extLst>
            </p:cNvPr>
            <p:cNvSpPr/>
            <p:nvPr/>
          </p:nvSpPr>
          <p:spPr>
            <a:xfrm>
              <a:off x="5434172" y="1520030"/>
              <a:ext cx="1393307" cy="1739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22FA43C-9C69-4A82-9E8F-6DB19DBD3E0C}"/>
                </a:ext>
              </a:extLst>
            </p:cNvPr>
            <p:cNvGrpSpPr/>
            <p:nvPr/>
          </p:nvGrpSpPr>
          <p:grpSpPr>
            <a:xfrm>
              <a:off x="6540650" y="1622898"/>
              <a:ext cx="283704" cy="834745"/>
              <a:chOff x="6540650" y="1622898"/>
              <a:chExt cx="283704" cy="834745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D1A75510-1A61-49A5-9AF6-1FBF4B3AB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0650" y="1622898"/>
                <a:ext cx="283704" cy="834745"/>
              </a:xfrm>
              <a:prstGeom prst="rect">
                <a:avLst/>
              </a:prstGeom>
            </p:spPr>
          </p:pic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5E64986-2E6C-403D-B928-610EC76AB053}"/>
                  </a:ext>
                </a:extLst>
              </p:cNvPr>
              <p:cNvSpPr/>
              <p:nvPr/>
            </p:nvSpPr>
            <p:spPr>
              <a:xfrm flipH="1" flipV="1">
                <a:off x="6672978" y="1923255"/>
                <a:ext cx="45719" cy="5397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FDA6C2B-D399-46B9-9EFA-F65FAD573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1789">
              <a:off x="5444796" y="1834981"/>
              <a:ext cx="420070" cy="188619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620A18A6-1C25-47D8-B627-CBF6E4F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0521789">
              <a:off x="5451995" y="1640516"/>
              <a:ext cx="420070" cy="188619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4E29D122-58F5-4BE5-B879-ECEEBE58A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521789">
              <a:off x="5470518" y="2385964"/>
              <a:ext cx="420070" cy="188619"/>
            </a:xfrm>
            <a:prstGeom prst="rect">
              <a:avLst/>
            </a:prstGeom>
          </p:spPr>
        </p:pic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C694D9F9-4688-4D5F-B905-0B878456B4D0}"/>
                </a:ext>
              </a:extLst>
            </p:cNvPr>
            <p:cNvSpPr/>
            <p:nvPr/>
          </p:nvSpPr>
          <p:spPr>
            <a:xfrm>
              <a:off x="5620207" y="2094955"/>
              <a:ext cx="45719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64B884A-911A-45E5-8FCF-C051B94BB009}"/>
                </a:ext>
              </a:extLst>
            </p:cNvPr>
            <p:cNvSpPr/>
            <p:nvPr/>
          </p:nvSpPr>
          <p:spPr>
            <a:xfrm>
              <a:off x="5622284" y="2214697"/>
              <a:ext cx="41563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DC20D1F-A922-4460-AA24-A10E3C48E911}"/>
                </a:ext>
              </a:extLst>
            </p:cNvPr>
            <p:cNvSpPr/>
            <p:nvPr/>
          </p:nvSpPr>
          <p:spPr>
            <a:xfrm>
              <a:off x="5620207" y="2334439"/>
              <a:ext cx="45719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4BCBD6BD-1AA9-42CF-B996-9C4E86A3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1789">
              <a:off x="6037205" y="1998325"/>
              <a:ext cx="420070" cy="188619"/>
            </a:xfrm>
            <a:prstGeom prst="rect">
              <a:avLst/>
            </a:prstGeom>
          </p:spPr>
        </p:pic>
        <p:sp>
          <p:nvSpPr>
            <p:cNvPr id="474" name="Right Brace 473">
              <a:extLst>
                <a:ext uri="{FF2B5EF4-FFF2-40B4-BE49-F238E27FC236}">
                  <a16:creationId xmlns:a16="http://schemas.microsoft.com/office/drawing/2014/main" id="{BE2F4098-18B3-4019-B936-10B695794647}"/>
                </a:ext>
              </a:extLst>
            </p:cNvPr>
            <p:cNvSpPr/>
            <p:nvPr/>
          </p:nvSpPr>
          <p:spPr>
            <a:xfrm>
              <a:off x="5871803" y="1692182"/>
              <a:ext cx="159839" cy="765461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Connector: Curved 127">
              <a:extLst>
                <a:ext uri="{FF2B5EF4-FFF2-40B4-BE49-F238E27FC236}">
                  <a16:creationId xmlns:a16="http://schemas.microsoft.com/office/drawing/2014/main" id="{3803C901-E9AC-459E-894B-467B583C43C6}"/>
                </a:ext>
              </a:extLst>
            </p:cNvPr>
            <p:cNvCxnSpPr>
              <a:cxnSpLocks/>
              <a:endCxn id="154" idx="5"/>
            </p:cNvCxnSpPr>
            <p:nvPr/>
          </p:nvCxnSpPr>
          <p:spPr>
            <a:xfrm flipV="1">
              <a:off x="6194702" y="1931159"/>
              <a:ext cx="484971" cy="67216"/>
            </a:xfrm>
            <a:prstGeom prst="curvedConnector4">
              <a:avLst>
                <a:gd name="adj1" fmla="val -71"/>
                <a:gd name="adj2" fmla="val 451857"/>
              </a:avLst>
            </a:prstGeom>
            <a:ln w="190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F625092-E5DB-4A94-9EE4-4A81B8C3B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067" y="2186635"/>
              <a:ext cx="7624" cy="404619"/>
            </a:xfrm>
            <a:prstGeom prst="straightConnector1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3" name="Graphic 162" descr="Document with solid fill">
              <a:extLst>
                <a:ext uri="{FF2B5EF4-FFF2-40B4-BE49-F238E27FC236}">
                  <a16:creationId xmlns:a16="http://schemas.microsoft.com/office/drawing/2014/main" id="{517359A6-B93B-4D7A-AA16-6B16D527C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45442" y="2521961"/>
              <a:ext cx="765461" cy="765461"/>
            </a:xfrm>
            <a:prstGeom prst="rect">
              <a:avLst/>
            </a:prstGeom>
          </p:spPr>
        </p:pic>
      </p:grpSp>
      <p:cxnSp>
        <p:nvCxnSpPr>
          <p:cNvPr id="209" name="Connector: Curved 208">
            <a:extLst>
              <a:ext uri="{FF2B5EF4-FFF2-40B4-BE49-F238E27FC236}">
                <a16:creationId xmlns:a16="http://schemas.microsoft.com/office/drawing/2014/main" id="{FF6670CA-9F59-4DDC-8B97-66E539B613F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66351" y="2097822"/>
            <a:ext cx="1153023" cy="1973656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1" name="Connector: Curved 260">
            <a:extLst>
              <a:ext uri="{FF2B5EF4-FFF2-40B4-BE49-F238E27FC236}">
                <a16:creationId xmlns:a16="http://schemas.microsoft.com/office/drawing/2014/main" id="{83899561-B5F1-4CC7-965E-01853885AA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80658" y="2497251"/>
            <a:ext cx="38144" cy="4164737"/>
          </a:xfrm>
          <a:prstGeom prst="curvedConnector3">
            <a:avLst>
              <a:gd name="adj1" fmla="val 1983539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2" name="Connector: Curved 281">
            <a:extLst>
              <a:ext uri="{FF2B5EF4-FFF2-40B4-BE49-F238E27FC236}">
                <a16:creationId xmlns:a16="http://schemas.microsoft.com/office/drawing/2014/main" id="{C4954206-0664-4210-BA5D-9CFAAFFF4F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5792" y="5067377"/>
            <a:ext cx="1285625" cy="192536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2E2771D9-45EC-4601-B3B5-787856530AC0}"/>
              </a:ext>
            </a:extLst>
          </p:cNvPr>
          <p:cNvSpPr txBox="1"/>
          <p:nvPr/>
        </p:nvSpPr>
        <p:spPr>
          <a:xfrm>
            <a:off x="5241518" y="5481182"/>
            <a:ext cx="1604832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Personalized Medicine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CF49D10-9E03-4D01-A5F1-2F7B6CE6BB75}"/>
              </a:ext>
            </a:extLst>
          </p:cNvPr>
          <p:cNvGrpSpPr/>
          <p:nvPr/>
        </p:nvGrpSpPr>
        <p:grpSpPr>
          <a:xfrm>
            <a:off x="6426836" y="5775891"/>
            <a:ext cx="283704" cy="834745"/>
            <a:chOff x="6426836" y="5786777"/>
            <a:chExt cx="283704" cy="834745"/>
          </a:xfrm>
        </p:grpSpPr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CD95A44E-3D25-4CA0-BF67-6D479FBC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6836" y="5786777"/>
              <a:ext cx="283704" cy="834745"/>
            </a:xfrm>
            <a:prstGeom prst="rect">
              <a:avLst/>
            </a:prstGeom>
          </p:spPr>
        </p:pic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3C5DE5C-2662-462C-8AE2-BFACCF417AA0}"/>
                </a:ext>
              </a:extLst>
            </p:cNvPr>
            <p:cNvSpPr/>
            <p:nvPr/>
          </p:nvSpPr>
          <p:spPr>
            <a:xfrm flipH="1" flipV="1">
              <a:off x="6538755" y="6119336"/>
              <a:ext cx="45719" cy="539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4" name="Oval 303">
            <a:extLst>
              <a:ext uri="{FF2B5EF4-FFF2-40B4-BE49-F238E27FC236}">
                <a16:creationId xmlns:a16="http://schemas.microsoft.com/office/drawing/2014/main" id="{5BA752D2-6702-403E-9601-615047CAD5A8}"/>
              </a:ext>
            </a:extLst>
          </p:cNvPr>
          <p:cNvSpPr/>
          <p:nvPr/>
        </p:nvSpPr>
        <p:spPr>
          <a:xfrm>
            <a:off x="6523720" y="661252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01BFC889-FF52-4BEC-B0FB-BF5608ED9110}"/>
              </a:ext>
            </a:extLst>
          </p:cNvPr>
          <p:cNvSpPr/>
          <p:nvPr/>
        </p:nvSpPr>
        <p:spPr>
          <a:xfrm>
            <a:off x="6525797" y="673226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26D2966F-BEFD-40A6-95F2-12FFEC239A8A}"/>
              </a:ext>
            </a:extLst>
          </p:cNvPr>
          <p:cNvSpPr/>
          <p:nvPr/>
        </p:nvSpPr>
        <p:spPr>
          <a:xfrm>
            <a:off x="6523720" y="685200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A2DB1B51-9B68-4650-A8F0-9A4D6A08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5571694" y="6094029"/>
            <a:ext cx="420070" cy="188619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10AAA0F1-F5AF-4DE8-B149-2DF873EF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582580" y="6649206"/>
            <a:ext cx="420070" cy="188619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1752D68D-CE1F-44A5-B2B1-EE5DA089AC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593465" y="7215262"/>
            <a:ext cx="420070" cy="188619"/>
          </a:xfrm>
          <a:prstGeom prst="rect">
            <a:avLst/>
          </a:prstGeom>
        </p:spPr>
      </p:pic>
      <p:sp>
        <p:nvSpPr>
          <p:cNvPr id="310" name="Oval 309">
            <a:extLst>
              <a:ext uri="{FF2B5EF4-FFF2-40B4-BE49-F238E27FC236}">
                <a16:creationId xmlns:a16="http://schemas.microsoft.com/office/drawing/2014/main" id="{5329350A-2D5A-4FE2-AFFA-9585F2498097}"/>
              </a:ext>
            </a:extLst>
          </p:cNvPr>
          <p:cNvSpPr/>
          <p:nvPr/>
        </p:nvSpPr>
        <p:spPr>
          <a:xfrm>
            <a:off x="5761722" y="687378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C7385E1-1118-4A7B-8CC8-5544A2C46794}"/>
              </a:ext>
            </a:extLst>
          </p:cNvPr>
          <p:cNvSpPr/>
          <p:nvPr/>
        </p:nvSpPr>
        <p:spPr>
          <a:xfrm>
            <a:off x="5763799" y="699352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56C146C-2924-4045-8622-058711A1B113}"/>
              </a:ext>
            </a:extLst>
          </p:cNvPr>
          <p:cNvSpPr/>
          <p:nvPr/>
        </p:nvSpPr>
        <p:spPr>
          <a:xfrm>
            <a:off x="5761722" y="711326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E05B56B-7525-4F15-B676-3240839F1292}"/>
              </a:ext>
            </a:extLst>
          </p:cNvPr>
          <p:cNvSpPr/>
          <p:nvPr/>
        </p:nvSpPr>
        <p:spPr>
          <a:xfrm>
            <a:off x="5761719" y="630772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6FB988C-7753-45DD-9998-489906C8F755}"/>
              </a:ext>
            </a:extLst>
          </p:cNvPr>
          <p:cNvSpPr/>
          <p:nvPr/>
        </p:nvSpPr>
        <p:spPr>
          <a:xfrm>
            <a:off x="5763796" y="642746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35EF3646-727D-4F44-9CD2-8C2F89688BC9}"/>
              </a:ext>
            </a:extLst>
          </p:cNvPr>
          <p:cNvSpPr/>
          <p:nvPr/>
        </p:nvSpPr>
        <p:spPr>
          <a:xfrm>
            <a:off x="5761719" y="654720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5791CC0-D4DA-4586-90FF-6DB0C0AC8FEB}"/>
              </a:ext>
            </a:extLst>
          </p:cNvPr>
          <p:cNvCxnSpPr>
            <a:cxnSpLocks/>
          </p:cNvCxnSpPr>
          <p:nvPr/>
        </p:nvCxnSpPr>
        <p:spPr>
          <a:xfrm>
            <a:off x="6013535" y="6743511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B5D3C1F6-2F3C-4B38-802D-16B8AF21A074}"/>
              </a:ext>
            </a:extLst>
          </p:cNvPr>
          <p:cNvCxnSpPr/>
          <p:nvPr/>
        </p:nvCxnSpPr>
        <p:spPr>
          <a:xfrm>
            <a:off x="6013535" y="7298679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27ECE383-1F3E-46E4-BDAC-A35EBA262D4C}"/>
              </a:ext>
            </a:extLst>
          </p:cNvPr>
          <p:cNvCxnSpPr/>
          <p:nvPr/>
        </p:nvCxnSpPr>
        <p:spPr>
          <a:xfrm>
            <a:off x="6013535" y="6188339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47DF4EF-18E4-4232-A61E-1C9C85FD14A4}"/>
              </a:ext>
            </a:extLst>
          </p:cNvPr>
          <p:cNvSpPr txBox="1"/>
          <p:nvPr/>
        </p:nvSpPr>
        <p:spPr>
          <a:xfrm>
            <a:off x="5160912" y="7787641"/>
            <a:ext cx="167379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/>
              <a:t>Different Drug Identified for Different Patients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AAD49D-6DCD-4A70-90DE-04A35DD0523E}"/>
              </a:ext>
            </a:extLst>
          </p:cNvPr>
          <p:cNvSpPr/>
          <p:nvPr/>
        </p:nvSpPr>
        <p:spPr>
          <a:xfrm>
            <a:off x="5164991" y="5463720"/>
            <a:ext cx="1697088" cy="29531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6C99CB-3EE9-ACE8-8E8E-0928196282C0}"/>
              </a:ext>
            </a:extLst>
          </p:cNvPr>
          <p:cNvGrpSpPr/>
          <p:nvPr/>
        </p:nvGrpSpPr>
        <p:grpSpPr>
          <a:xfrm>
            <a:off x="73981" y="1666228"/>
            <a:ext cx="258019" cy="680633"/>
            <a:chOff x="6426836" y="5786777"/>
            <a:chExt cx="283704" cy="8347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35CE42-F667-57DE-E86A-6AD4379F0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6836" y="5786777"/>
              <a:ext cx="283704" cy="83474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8B7084-526E-24B9-0BA1-A25F9D12D7A4}"/>
                </a:ext>
              </a:extLst>
            </p:cNvPr>
            <p:cNvSpPr/>
            <p:nvPr/>
          </p:nvSpPr>
          <p:spPr>
            <a:xfrm flipH="1" flipV="1">
              <a:off x="6538754" y="6098334"/>
              <a:ext cx="45719" cy="5397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Graphic 61" descr="Woman Shrugging outline">
            <a:extLst>
              <a:ext uri="{FF2B5EF4-FFF2-40B4-BE49-F238E27FC236}">
                <a16:creationId xmlns:a16="http://schemas.microsoft.com/office/drawing/2014/main" id="{5DF2706B-5F07-3461-BC29-91AA58D4DF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59077" y="2856216"/>
            <a:ext cx="571929" cy="554804"/>
          </a:xfrm>
          <a:prstGeom prst="rect">
            <a:avLst/>
          </a:prstGeom>
        </p:spPr>
      </p:pic>
      <p:pic>
        <p:nvPicPr>
          <p:cNvPr id="62" name="Graphic 62" descr="Woman with cane outline">
            <a:extLst>
              <a:ext uri="{FF2B5EF4-FFF2-40B4-BE49-F238E27FC236}">
                <a16:creationId xmlns:a16="http://schemas.microsoft.com/office/drawing/2014/main" id="{B885BF04-D51C-E18B-A612-2EAB688069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3260" y="2853539"/>
            <a:ext cx="597614" cy="597614"/>
          </a:xfrm>
          <a:prstGeom prst="rect">
            <a:avLst/>
          </a:prstGeom>
        </p:spPr>
      </p:pic>
      <p:pic>
        <p:nvPicPr>
          <p:cNvPr id="449" name="Graphic 449" descr="Woman with solid fill">
            <a:extLst>
              <a:ext uri="{FF2B5EF4-FFF2-40B4-BE49-F238E27FC236}">
                <a16:creationId xmlns:a16="http://schemas.microsoft.com/office/drawing/2014/main" id="{1ADAC110-D3E7-A30D-79BF-3BDACF79D2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1121" y="2839627"/>
            <a:ext cx="589053" cy="597614"/>
          </a:xfrm>
          <a:prstGeom prst="rect">
            <a:avLst/>
          </a:prstGeom>
        </p:spPr>
      </p:pic>
      <p:sp>
        <p:nvSpPr>
          <p:cNvPr id="458" name="Oval 457">
            <a:extLst>
              <a:ext uri="{FF2B5EF4-FFF2-40B4-BE49-F238E27FC236}">
                <a16:creationId xmlns:a16="http://schemas.microsoft.com/office/drawing/2014/main" id="{43018DDC-774F-73C4-D5A6-C692DC5F411D}"/>
              </a:ext>
            </a:extLst>
          </p:cNvPr>
          <p:cNvSpPr/>
          <p:nvPr/>
        </p:nvSpPr>
        <p:spPr>
          <a:xfrm flipH="1" flipV="1">
            <a:off x="201311" y="3075862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C45E712C-3F47-9A27-12B2-EC261DB55874}"/>
              </a:ext>
            </a:extLst>
          </p:cNvPr>
          <p:cNvSpPr/>
          <p:nvPr/>
        </p:nvSpPr>
        <p:spPr>
          <a:xfrm flipH="1" flipV="1">
            <a:off x="518097" y="307586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3C421883-600E-51BF-396A-62886293C3BE}"/>
              </a:ext>
            </a:extLst>
          </p:cNvPr>
          <p:cNvSpPr/>
          <p:nvPr/>
        </p:nvSpPr>
        <p:spPr>
          <a:xfrm flipH="1" flipV="1">
            <a:off x="792074" y="3110108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4" name="Graphic 465" descr="Children with solid fill">
            <a:extLst>
              <a:ext uri="{FF2B5EF4-FFF2-40B4-BE49-F238E27FC236}">
                <a16:creationId xmlns:a16="http://schemas.microsoft.com/office/drawing/2014/main" id="{82C21256-FFE8-4010-7F43-7BC2D5CF25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7" y="2137025"/>
            <a:ext cx="931522" cy="914400"/>
          </a:xfrm>
          <a:prstGeom prst="rect">
            <a:avLst/>
          </a:prstGeom>
        </p:spPr>
      </p:pic>
      <p:sp>
        <p:nvSpPr>
          <p:cNvPr id="466" name="Oval 465">
            <a:extLst>
              <a:ext uri="{FF2B5EF4-FFF2-40B4-BE49-F238E27FC236}">
                <a16:creationId xmlns:a16="http://schemas.microsoft.com/office/drawing/2014/main" id="{CD58306D-05A7-E6C8-2E4E-37BC9C96A243}"/>
              </a:ext>
            </a:extLst>
          </p:cNvPr>
          <p:cNvSpPr/>
          <p:nvPr/>
        </p:nvSpPr>
        <p:spPr>
          <a:xfrm flipH="1" flipV="1">
            <a:off x="740703" y="2545029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8C45C1A6-2C9C-2EB3-CD6F-63C2C28E57EF}"/>
              </a:ext>
            </a:extLst>
          </p:cNvPr>
          <p:cNvSpPr/>
          <p:nvPr/>
        </p:nvSpPr>
        <p:spPr>
          <a:xfrm flipH="1" flipV="1">
            <a:off x="543781" y="2553590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2D362CA3-F69B-DD5C-1143-2DE961A05A06}"/>
              </a:ext>
            </a:extLst>
          </p:cNvPr>
          <p:cNvSpPr/>
          <p:nvPr/>
        </p:nvSpPr>
        <p:spPr>
          <a:xfrm flipH="1" flipV="1">
            <a:off x="355421" y="256215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D06FD6B-73B8-A3AE-7D6E-0135455ABBA9}"/>
              </a:ext>
            </a:extLst>
          </p:cNvPr>
          <p:cNvSpPr/>
          <p:nvPr/>
        </p:nvSpPr>
        <p:spPr>
          <a:xfrm flipH="1" flipV="1">
            <a:off x="167061" y="2570713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7" name="Graphic 477" descr="Woman outline">
            <a:extLst>
              <a:ext uri="{FF2B5EF4-FFF2-40B4-BE49-F238E27FC236}">
                <a16:creationId xmlns:a16="http://schemas.microsoft.com/office/drawing/2014/main" id="{3E385CA7-108F-AB7D-D67F-C83FF6293C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1283" y="2839091"/>
            <a:ext cx="631861" cy="606176"/>
          </a:xfrm>
          <a:prstGeom prst="rect">
            <a:avLst/>
          </a:prstGeom>
        </p:spPr>
      </p:pic>
      <p:sp>
        <p:nvSpPr>
          <p:cNvPr id="478" name="Oval 477">
            <a:extLst>
              <a:ext uri="{FF2B5EF4-FFF2-40B4-BE49-F238E27FC236}">
                <a16:creationId xmlns:a16="http://schemas.microsoft.com/office/drawing/2014/main" id="{45AC841F-AC6E-11AF-C74B-EE2DA59D2CA8}"/>
              </a:ext>
            </a:extLst>
          </p:cNvPr>
          <p:cNvSpPr/>
          <p:nvPr/>
        </p:nvSpPr>
        <p:spPr>
          <a:xfrm flipH="1" flipV="1">
            <a:off x="1185917" y="3092984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9" name="Graphic 449" descr="Woman with solid fill">
            <a:extLst>
              <a:ext uri="{FF2B5EF4-FFF2-40B4-BE49-F238E27FC236}">
                <a16:creationId xmlns:a16="http://schemas.microsoft.com/office/drawing/2014/main" id="{76B91A01-C325-A5B1-B01A-840567EB9A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60064" y="7017783"/>
            <a:ext cx="597614" cy="648985"/>
          </a:xfrm>
          <a:prstGeom prst="rect">
            <a:avLst/>
          </a:prstGeom>
        </p:spPr>
      </p:pic>
      <p:sp>
        <p:nvSpPr>
          <p:cNvPr id="481" name="Oval 480">
            <a:extLst>
              <a:ext uri="{FF2B5EF4-FFF2-40B4-BE49-F238E27FC236}">
                <a16:creationId xmlns:a16="http://schemas.microsoft.com/office/drawing/2014/main" id="{22A6A7F7-1246-13CF-CF9A-04D4965DF5FC}"/>
              </a:ext>
            </a:extLst>
          </p:cNvPr>
          <p:cNvSpPr/>
          <p:nvPr/>
        </p:nvSpPr>
        <p:spPr>
          <a:xfrm flipH="1" flipV="1">
            <a:off x="6537043" y="731395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3" name="Graphic 483" descr="Man with solid fill">
            <a:extLst>
              <a:ext uri="{FF2B5EF4-FFF2-40B4-BE49-F238E27FC236}">
                <a16:creationId xmlns:a16="http://schemas.microsoft.com/office/drawing/2014/main" id="{1D9A657C-5061-07E0-FAE1-74A46B0BEE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4564" y="1597630"/>
            <a:ext cx="683233" cy="666109"/>
          </a:xfrm>
          <a:prstGeom prst="rect">
            <a:avLst/>
          </a:prstGeom>
        </p:spPr>
      </p:pic>
      <p:pic>
        <p:nvPicPr>
          <p:cNvPr id="484" name="Graphic 484" descr="Man outline">
            <a:extLst>
              <a:ext uri="{FF2B5EF4-FFF2-40B4-BE49-F238E27FC236}">
                <a16:creationId xmlns:a16="http://schemas.microsoft.com/office/drawing/2014/main" id="{0E6E1BE4-5B75-D69F-483B-6267FC336A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12224" y="1620641"/>
            <a:ext cx="554807" cy="631863"/>
          </a:xfrm>
          <a:prstGeom prst="rect">
            <a:avLst/>
          </a:prstGeom>
        </p:spPr>
      </p:pic>
      <p:pic>
        <p:nvPicPr>
          <p:cNvPr id="485" name="Graphic 485" descr="Man with cane outline">
            <a:extLst>
              <a:ext uri="{FF2B5EF4-FFF2-40B4-BE49-F238E27FC236}">
                <a16:creationId xmlns:a16="http://schemas.microsoft.com/office/drawing/2014/main" id="{8C699B42-2F92-4784-41CE-20761E6CB56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7370" y="1617966"/>
            <a:ext cx="683233" cy="691793"/>
          </a:xfrm>
          <a:prstGeom prst="rect">
            <a:avLst/>
          </a:prstGeom>
        </p:spPr>
      </p:pic>
      <p:sp>
        <p:nvSpPr>
          <p:cNvPr id="486" name="Oval 485">
            <a:extLst>
              <a:ext uri="{FF2B5EF4-FFF2-40B4-BE49-F238E27FC236}">
                <a16:creationId xmlns:a16="http://schemas.microsoft.com/office/drawing/2014/main" id="{1A58A974-F170-86BF-5303-ED02D3F12262}"/>
              </a:ext>
            </a:extLst>
          </p:cNvPr>
          <p:cNvSpPr/>
          <p:nvPr/>
        </p:nvSpPr>
        <p:spPr>
          <a:xfrm flipH="1" flipV="1">
            <a:off x="826320" y="1868646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953DDE78-697A-243C-1E2C-83559BBD67E4}"/>
              </a:ext>
            </a:extLst>
          </p:cNvPr>
          <p:cNvSpPr/>
          <p:nvPr/>
        </p:nvSpPr>
        <p:spPr>
          <a:xfrm flipH="1" flipV="1">
            <a:off x="1134545" y="1885770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606AB741-F35A-73ED-C24D-50F0E04B5906}"/>
              </a:ext>
            </a:extLst>
          </p:cNvPr>
          <p:cNvSpPr/>
          <p:nvPr/>
        </p:nvSpPr>
        <p:spPr>
          <a:xfrm flipH="1" flipV="1">
            <a:off x="466724" y="1877207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9" name="Graphic 477" descr="Woman outline">
            <a:extLst>
              <a:ext uri="{FF2B5EF4-FFF2-40B4-BE49-F238E27FC236}">
                <a16:creationId xmlns:a16="http://schemas.microsoft.com/office/drawing/2014/main" id="{DDDB9CC7-4720-71C2-D242-4A6550F922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4294" y="2308259"/>
            <a:ext cx="631861" cy="606176"/>
          </a:xfrm>
          <a:prstGeom prst="rect">
            <a:avLst/>
          </a:prstGeom>
        </p:spPr>
      </p:pic>
      <p:sp>
        <p:nvSpPr>
          <p:cNvPr id="490" name="Oval 489">
            <a:extLst>
              <a:ext uri="{FF2B5EF4-FFF2-40B4-BE49-F238E27FC236}">
                <a16:creationId xmlns:a16="http://schemas.microsoft.com/office/drawing/2014/main" id="{F9819FCB-82ED-A29C-25B9-05E5B5775F1F}"/>
              </a:ext>
            </a:extLst>
          </p:cNvPr>
          <p:cNvSpPr/>
          <p:nvPr/>
        </p:nvSpPr>
        <p:spPr>
          <a:xfrm flipH="1" flipV="1">
            <a:off x="1040366" y="2545029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roup 472">
            <a:extLst>
              <a:ext uri="{FF2B5EF4-FFF2-40B4-BE49-F238E27FC236}">
                <a16:creationId xmlns:a16="http://schemas.microsoft.com/office/drawing/2014/main" id="{1A78F6E4-9067-354B-AF35-BD0260FF8D96}"/>
              </a:ext>
            </a:extLst>
          </p:cNvPr>
          <p:cNvGrpSpPr/>
          <p:nvPr/>
        </p:nvGrpSpPr>
        <p:grpSpPr>
          <a:xfrm>
            <a:off x="136513" y="6287188"/>
            <a:ext cx="957267" cy="1165806"/>
            <a:chOff x="36457" y="5739220"/>
            <a:chExt cx="1334405" cy="1775314"/>
          </a:xfrm>
        </p:grpSpPr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AE1E6B75-2A1D-894F-AB67-44E75734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248" t="68459" r="8045" b="12279"/>
            <a:stretch/>
          </p:blipFill>
          <p:spPr>
            <a:xfrm flipH="1">
              <a:off x="121521" y="5739220"/>
              <a:ext cx="1249341" cy="1735375"/>
            </a:xfrm>
            <a:prstGeom prst="rect">
              <a:avLst/>
            </a:prstGeom>
            <a:ln>
              <a:noFill/>
            </a:ln>
          </p:spPr>
        </p:pic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80E4516-B6F7-4043-868E-149F5B763561}"/>
                </a:ext>
              </a:extLst>
            </p:cNvPr>
            <p:cNvSpPr/>
            <p:nvPr/>
          </p:nvSpPr>
          <p:spPr>
            <a:xfrm>
              <a:off x="489190" y="5959172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6448BBCA-099B-4F42-9090-D34D573AB646}"/>
                </a:ext>
              </a:extLst>
            </p:cNvPr>
            <p:cNvSpPr/>
            <p:nvPr/>
          </p:nvSpPr>
          <p:spPr>
            <a:xfrm>
              <a:off x="512698" y="6543257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C2275BE1-72FA-294B-965C-5A22D8A189F7}"/>
                </a:ext>
              </a:extLst>
            </p:cNvPr>
            <p:cNvSpPr/>
            <p:nvPr/>
          </p:nvSpPr>
          <p:spPr>
            <a:xfrm>
              <a:off x="489190" y="7143118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60097DE-54C5-A34A-97A3-48EC46F73D21}"/>
                </a:ext>
              </a:extLst>
            </p:cNvPr>
            <p:cNvSpPr/>
            <p:nvPr/>
          </p:nvSpPr>
          <p:spPr>
            <a:xfrm>
              <a:off x="36457" y="6155104"/>
              <a:ext cx="336589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BF86FD3E-1ADB-4247-8A92-3D829C83595A}"/>
                </a:ext>
              </a:extLst>
            </p:cNvPr>
            <p:cNvSpPr/>
            <p:nvPr/>
          </p:nvSpPr>
          <p:spPr>
            <a:xfrm>
              <a:off x="51805" y="6757013"/>
              <a:ext cx="336590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D5B09F-9468-204A-9495-DCE20491FC8E}"/>
                </a:ext>
              </a:extLst>
            </p:cNvPr>
            <p:cNvSpPr/>
            <p:nvPr/>
          </p:nvSpPr>
          <p:spPr>
            <a:xfrm>
              <a:off x="44258" y="7334701"/>
              <a:ext cx="336590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5" name="Rectangle 564">
            <a:extLst>
              <a:ext uri="{FF2B5EF4-FFF2-40B4-BE49-F238E27FC236}">
                <a16:creationId xmlns:a16="http://schemas.microsoft.com/office/drawing/2014/main" id="{47317090-0FC7-CD4E-B21B-C803069FEA1E}"/>
              </a:ext>
            </a:extLst>
          </p:cNvPr>
          <p:cNvSpPr/>
          <p:nvPr/>
        </p:nvSpPr>
        <p:spPr>
          <a:xfrm>
            <a:off x="0" y="3644610"/>
            <a:ext cx="6860695" cy="797612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9" name="Table 63">
            <a:extLst>
              <a:ext uri="{FF2B5EF4-FFF2-40B4-BE49-F238E27FC236}">
                <a16:creationId xmlns:a16="http://schemas.microsoft.com/office/drawing/2014/main" id="{B40C1429-64C9-E741-BB0E-75A636A4C377}"/>
              </a:ext>
            </a:extLst>
          </p:cNvPr>
          <p:cNvGraphicFramePr>
            <a:graphicFrameLocks noGrp="1"/>
          </p:cNvGraphicFramePr>
          <p:nvPr/>
        </p:nvGraphicFramePr>
        <p:xfrm>
          <a:off x="2216288" y="34724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280" name="Table 63">
            <a:extLst>
              <a:ext uri="{FF2B5EF4-FFF2-40B4-BE49-F238E27FC236}">
                <a16:creationId xmlns:a16="http://schemas.microsoft.com/office/drawing/2014/main" id="{A825CC1B-4EBB-0947-A79C-7A53F7296791}"/>
              </a:ext>
            </a:extLst>
          </p:cNvPr>
          <p:cNvGraphicFramePr>
            <a:graphicFrameLocks noGrp="1"/>
          </p:cNvGraphicFramePr>
          <p:nvPr/>
        </p:nvGraphicFramePr>
        <p:xfrm>
          <a:off x="2217075" y="685097"/>
          <a:ext cx="1116478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45032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82" name="TextBox 281">
            <a:extLst>
              <a:ext uri="{FF2B5EF4-FFF2-40B4-BE49-F238E27FC236}">
                <a16:creationId xmlns:a16="http://schemas.microsoft.com/office/drawing/2014/main" id="{5C3C52F7-03CB-C140-9A9F-810884E88B44}"/>
              </a:ext>
            </a:extLst>
          </p:cNvPr>
          <p:cNvSpPr txBox="1"/>
          <p:nvPr/>
        </p:nvSpPr>
        <p:spPr>
          <a:xfrm>
            <a:off x="2285637" y="109452"/>
            <a:ext cx="1457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/>
              </a:rPr>
              <a:t>Expression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79D22D0-6617-D841-8076-A159585B1350}"/>
              </a:ext>
            </a:extLst>
          </p:cNvPr>
          <p:cNvSpPr txBox="1"/>
          <p:nvPr/>
        </p:nvSpPr>
        <p:spPr>
          <a:xfrm>
            <a:off x="2393123" y="463998"/>
            <a:ext cx="1457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/>
              </a:rPr>
              <a:t>Mutation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6C24CE8-C942-A44D-B8A2-E1143E548C72}"/>
              </a:ext>
            </a:extLst>
          </p:cNvPr>
          <p:cNvSpPr txBox="1"/>
          <p:nvPr/>
        </p:nvSpPr>
        <p:spPr>
          <a:xfrm>
            <a:off x="2949582" y="1361029"/>
            <a:ext cx="15808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Molecular fingerprint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20F03536-D3BF-5147-AED8-43CC7048778C}"/>
              </a:ext>
            </a:extLst>
          </p:cNvPr>
          <p:cNvSpPr txBox="1"/>
          <p:nvPr/>
        </p:nvSpPr>
        <p:spPr>
          <a:xfrm>
            <a:off x="2956782" y="1705978"/>
            <a:ext cx="15808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Embedding vector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6ADF3D8-2923-2049-96BB-C7FC763868C1}"/>
              </a:ext>
            </a:extLst>
          </p:cNvPr>
          <p:cNvCxnSpPr>
            <a:cxnSpLocks/>
          </p:cNvCxnSpPr>
          <p:nvPr/>
        </p:nvCxnSpPr>
        <p:spPr>
          <a:xfrm flipV="1">
            <a:off x="2150957" y="1695808"/>
            <a:ext cx="847667" cy="21397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D8B6BD8C-6E00-B443-A3FB-7EF1D61B892F}"/>
              </a:ext>
            </a:extLst>
          </p:cNvPr>
          <p:cNvCxnSpPr>
            <a:cxnSpLocks/>
          </p:cNvCxnSpPr>
          <p:nvPr/>
        </p:nvCxnSpPr>
        <p:spPr>
          <a:xfrm>
            <a:off x="2149121" y="1906301"/>
            <a:ext cx="849503" cy="7799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1C1E2C2F-41F0-4C40-9C42-CBD1A70F4943}"/>
              </a:ext>
            </a:extLst>
          </p:cNvPr>
          <p:cNvSpPr txBox="1"/>
          <p:nvPr/>
        </p:nvSpPr>
        <p:spPr>
          <a:xfrm rot="20608090">
            <a:off x="2258894" y="1593808"/>
            <a:ext cx="558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/>
              </a:rPr>
              <a:t>RDkit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38E695E-61B0-0E40-A638-E2A8FF1E37DE}"/>
              </a:ext>
            </a:extLst>
          </p:cNvPr>
          <p:cNvSpPr txBox="1"/>
          <p:nvPr/>
        </p:nvSpPr>
        <p:spPr>
          <a:xfrm rot="307879">
            <a:off x="2199940" y="1907155"/>
            <a:ext cx="88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/>
              </a:rPr>
              <a:t>Transfer learning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graphicFrame>
        <p:nvGraphicFramePr>
          <p:cNvPr id="291" name="Table 63">
            <a:extLst>
              <a:ext uri="{FF2B5EF4-FFF2-40B4-BE49-F238E27FC236}">
                <a16:creationId xmlns:a16="http://schemas.microsoft.com/office/drawing/2014/main" id="{C64B5140-EE54-4C4A-B7E2-3A955B665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506757"/>
              </p:ext>
            </p:extLst>
          </p:nvPr>
        </p:nvGraphicFramePr>
        <p:xfrm>
          <a:off x="2221815" y="3240956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92" name="TextBox 291">
            <a:extLst>
              <a:ext uri="{FF2B5EF4-FFF2-40B4-BE49-F238E27FC236}">
                <a16:creationId xmlns:a16="http://schemas.microsoft.com/office/drawing/2014/main" id="{4FA390DE-DA42-9B4C-B12D-6D8993ADDF7A}"/>
              </a:ext>
            </a:extLst>
          </p:cNvPr>
          <p:cNvSpPr txBox="1"/>
          <p:nvPr/>
        </p:nvSpPr>
        <p:spPr>
          <a:xfrm>
            <a:off x="2086259" y="2996713"/>
            <a:ext cx="1457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/>
              </a:rPr>
              <a:t>PPI + drug targets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graphicFrame>
        <p:nvGraphicFramePr>
          <p:cNvPr id="295" name="Table 63">
            <a:extLst>
              <a:ext uri="{FF2B5EF4-FFF2-40B4-BE49-F238E27FC236}">
                <a16:creationId xmlns:a16="http://schemas.microsoft.com/office/drawing/2014/main" id="{C27BD796-B5AA-644C-B28E-39C6B27F89C7}"/>
              </a:ext>
            </a:extLst>
          </p:cNvPr>
          <p:cNvGraphicFramePr>
            <a:graphicFrameLocks noGrp="1"/>
          </p:cNvGraphicFramePr>
          <p:nvPr/>
        </p:nvGraphicFramePr>
        <p:xfrm>
          <a:off x="5222983" y="1162000"/>
          <a:ext cx="1118052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96" name="TextBox 295">
            <a:extLst>
              <a:ext uri="{FF2B5EF4-FFF2-40B4-BE49-F238E27FC236}">
                <a16:creationId xmlns:a16="http://schemas.microsoft.com/office/drawing/2014/main" id="{533DB7A4-F924-214F-8CF0-04A13429727E}"/>
              </a:ext>
            </a:extLst>
          </p:cNvPr>
          <p:cNvSpPr txBox="1"/>
          <p:nvPr/>
        </p:nvSpPr>
        <p:spPr>
          <a:xfrm>
            <a:off x="4980334" y="949761"/>
            <a:ext cx="162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100" dirty="0">
                <a:solidFill>
                  <a:prstClr val="black"/>
                </a:solidFill>
                <a:latin typeface="Arial"/>
              </a:rPr>
              <a:t>Pathway enrichment</a:t>
            </a:r>
            <a:endParaRPr lang="en-US" sz="160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297" name="Elbow Connector 296">
            <a:extLst>
              <a:ext uri="{FF2B5EF4-FFF2-40B4-BE49-F238E27FC236}">
                <a16:creationId xmlns:a16="http://schemas.microsoft.com/office/drawing/2014/main" id="{4167B2B8-7CD9-7245-8737-8FD0B96F92A1}"/>
              </a:ext>
            </a:extLst>
          </p:cNvPr>
          <p:cNvCxnSpPr>
            <a:cxnSpLocks/>
            <a:stCxn id="291" idx="3"/>
          </p:cNvCxnSpPr>
          <p:nvPr/>
        </p:nvCxnSpPr>
        <p:spPr>
          <a:xfrm flipV="1">
            <a:off x="3339867" y="2056908"/>
            <a:ext cx="3073687" cy="1234848"/>
          </a:xfrm>
          <a:prstGeom prst="bentConnector3">
            <a:avLst>
              <a:gd name="adj1" fmla="val 100066"/>
            </a:avLst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00" name="Table 63">
            <a:extLst>
              <a:ext uri="{FF2B5EF4-FFF2-40B4-BE49-F238E27FC236}">
                <a16:creationId xmlns:a16="http://schemas.microsoft.com/office/drawing/2014/main" id="{C768BBCD-B23A-9E45-9A53-49A767AD4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16603"/>
              </p:ext>
            </p:extLst>
          </p:nvPr>
        </p:nvGraphicFramePr>
        <p:xfrm>
          <a:off x="5708743" y="1899494"/>
          <a:ext cx="1118052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301" name="TextBox 300">
            <a:extLst>
              <a:ext uri="{FF2B5EF4-FFF2-40B4-BE49-F238E27FC236}">
                <a16:creationId xmlns:a16="http://schemas.microsoft.com/office/drawing/2014/main" id="{F3C9A77B-B0C3-3B40-BE9B-D1A78F5F0DE2}"/>
              </a:ext>
            </a:extLst>
          </p:cNvPr>
          <p:cNvSpPr txBox="1"/>
          <p:nvPr/>
        </p:nvSpPr>
        <p:spPr>
          <a:xfrm>
            <a:off x="5621726" y="1665261"/>
            <a:ext cx="162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100" dirty="0">
                <a:solidFill>
                  <a:prstClr val="black"/>
                </a:solidFill>
                <a:latin typeface="Arial"/>
              </a:rPr>
              <a:t>Pathway AUC</a:t>
            </a:r>
            <a:endParaRPr lang="en-US" sz="1600" dirty="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89020CAF-753F-784C-97A1-71EC92A0855C}"/>
              </a:ext>
            </a:extLst>
          </p:cNvPr>
          <p:cNvCxnSpPr>
            <a:cxnSpLocks/>
          </p:cNvCxnSpPr>
          <p:nvPr/>
        </p:nvCxnSpPr>
        <p:spPr>
          <a:xfrm flipV="1">
            <a:off x="3065865" y="1319885"/>
            <a:ext cx="2432697" cy="1669457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1CF6E86-FBD9-D348-AD61-1A7D5F526A8D}"/>
              </a:ext>
            </a:extLst>
          </p:cNvPr>
          <p:cNvGrpSpPr/>
          <p:nvPr/>
        </p:nvGrpSpPr>
        <p:grpSpPr>
          <a:xfrm>
            <a:off x="1152325" y="468467"/>
            <a:ext cx="994748" cy="477319"/>
            <a:chOff x="3555497" y="968214"/>
            <a:chExt cx="994748" cy="477319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6888E09-0E1E-5B44-95AB-31A84601FB3B}"/>
                </a:ext>
              </a:extLst>
            </p:cNvPr>
            <p:cNvSpPr/>
            <p:nvPr/>
          </p:nvSpPr>
          <p:spPr>
            <a:xfrm>
              <a:off x="3611183" y="968214"/>
              <a:ext cx="904297" cy="461666"/>
            </a:xfrm>
            <a:prstGeom prst="rect">
              <a:avLst/>
            </a:prstGeom>
            <a:solidFill>
              <a:srgbClr val="BAF1F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0F2D88DB-7338-AA46-8948-A4DDCED90FF0}"/>
                </a:ext>
              </a:extLst>
            </p:cNvPr>
            <p:cNvSpPr txBox="1"/>
            <p:nvPr/>
          </p:nvSpPr>
          <p:spPr>
            <a:xfrm>
              <a:off x="3555497" y="983868"/>
              <a:ext cx="994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Cancer cell lines</a:t>
              </a:r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6ED3E8B-FEB3-2945-B6E1-7A82DB352709}"/>
              </a:ext>
            </a:extLst>
          </p:cNvPr>
          <p:cNvSpPr/>
          <p:nvPr/>
        </p:nvSpPr>
        <p:spPr>
          <a:xfrm>
            <a:off x="1207789" y="1673703"/>
            <a:ext cx="905256" cy="466344"/>
          </a:xfrm>
          <a:prstGeom prst="rect">
            <a:avLst/>
          </a:prstGeom>
          <a:solidFill>
            <a:srgbClr val="BAF1F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C54BDFE-F96E-E547-A807-D8526B602AF2}"/>
              </a:ext>
            </a:extLst>
          </p:cNvPr>
          <p:cNvSpPr txBox="1"/>
          <p:nvPr/>
        </p:nvSpPr>
        <p:spPr>
          <a:xfrm>
            <a:off x="1349734" y="1767368"/>
            <a:ext cx="759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Drugs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D37A8A37-C832-A04B-AD65-D4E6C2D33519}"/>
              </a:ext>
            </a:extLst>
          </p:cNvPr>
          <p:cNvSpPr/>
          <p:nvPr/>
        </p:nvSpPr>
        <p:spPr>
          <a:xfrm>
            <a:off x="1207789" y="2901343"/>
            <a:ext cx="905256" cy="466344"/>
          </a:xfrm>
          <a:prstGeom prst="rect">
            <a:avLst/>
          </a:prstGeom>
          <a:solidFill>
            <a:srgbClr val="BAF1F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557994C-3D39-CF45-ABDC-A8B17F822155}"/>
              </a:ext>
            </a:extLst>
          </p:cNvPr>
          <p:cNvSpPr txBox="1"/>
          <p:nvPr/>
        </p:nvSpPr>
        <p:spPr>
          <a:xfrm>
            <a:off x="1197180" y="2917066"/>
            <a:ext cx="905256" cy="452149"/>
          </a:xfrm>
          <a:prstGeom prst="rect">
            <a:avLst/>
          </a:prstGeom>
          <a:solidFill>
            <a:srgbClr val="BAF1F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Existing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5CACBA-FBF9-4289-BA64-19E3C3464713}"/>
              </a:ext>
            </a:extLst>
          </p:cNvPr>
          <p:cNvGrpSpPr/>
          <p:nvPr/>
        </p:nvGrpSpPr>
        <p:grpSpPr>
          <a:xfrm>
            <a:off x="3364454" y="334137"/>
            <a:ext cx="3071264" cy="1331124"/>
            <a:chOff x="3364454" y="334137"/>
            <a:chExt cx="3071264" cy="1331124"/>
          </a:xfrm>
        </p:grpSpPr>
        <p:cxnSp>
          <p:nvCxnSpPr>
            <p:cNvPr id="299" name="Elbow Connector 298">
              <a:extLst>
                <a:ext uri="{FF2B5EF4-FFF2-40B4-BE49-F238E27FC236}">
                  <a16:creationId xmlns:a16="http://schemas.microsoft.com/office/drawing/2014/main" id="{07A311E5-9322-AF4F-843B-6C065794997B}"/>
                </a:ext>
              </a:extLst>
            </p:cNvPr>
            <p:cNvCxnSpPr>
              <a:cxnSpLocks/>
              <a:endCxn id="301" idx="0"/>
            </p:cNvCxnSpPr>
            <p:nvPr/>
          </p:nvCxnSpPr>
          <p:spPr>
            <a:xfrm>
              <a:off x="3500150" y="569605"/>
              <a:ext cx="2935568" cy="1095656"/>
            </a:xfrm>
            <a:prstGeom prst="bentConnector2">
              <a:avLst/>
            </a:prstGeom>
            <a:ln w="127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Elbow Connector 311">
              <a:extLst>
                <a:ext uri="{FF2B5EF4-FFF2-40B4-BE49-F238E27FC236}">
                  <a16:creationId xmlns:a16="http://schemas.microsoft.com/office/drawing/2014/main" id="{E8E3E4A1-B035-834E-8F2A-260D7B171E7A}"/>
                </a:ext>
              </a:extLst>
            </p:cNvPr>
            <p:cNvCxnSpPr>
              <a:cxnSpLocks/>
            </p:cNvCxnSpPr>
            <p:nvPr/>
          </p:nvCxnSpPr>
          <p:spPr>
            <a:xfrm>
              <a:off x="3494147" y="750204"/>
              <a:ext cx="2254165" cy="209483"/>
            </a:xfrm>
            <a:prstGeom prst="bentConnector2">
              <a:avLst/>
            </a:prstGeom>
            <a:ln w="12700"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1F6DCE7A-9D1F-7740-B7BF-C8BDB55DC04E}"/>
                </a:ext>
              </a:extLst>
            </p:cNvPr>
            <p:cNvGrpSpPr/>
            <p:nvPr/>
          </p:nvGrpSpPr>
          <p:grpSpPr>
            <a:xfrm>
              <a:off x="3364454" y="334137"/>
              <a:ext cx="125029" cy="837074"/>
              <a:chOff x="2470158" y="3434426"/>
              <a:chExt cx="125029" cy="504565"/>
            </a:xfrm>
            <a:effectLst/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CD49D19-BA35-5344-828B-AC014200761F}"/>
                  </a:ext>
                </a:extLst>
              </p:cNvPr>
              <p:cNvCxnSpPr/>
              <p:nvPr/>
            </p:nvCxnSpPr>
            <p:spPr>
              <a:xfrm>
                <a:off x="2473222" y="3437569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6628E010-25CC-F546-9BE1-EBCB776FC0B0}"/>
                  </a:ext>
                </a:extLst>
              </p:cNvPr>
              <p:cNvCxnSpPr/>
              <p:nvPr/>
            </p:nvCxnSpPr>
            <p:spPr>
              <a:xfrm>
                <a:off x="2470158" y="3936887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A4D53D85-F3C8-E540-B19B-B06FE15F83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741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01701CC3-7305-8248-84C1-241E129095AE}"/>
              </a:ext>
            </a:extLst>
          </p:cNvPr>
          <p:cNvCxnSpPr/>
          <p:nvPr/>
        </p:nvCxnSpPr>
        <p:spPr>
          <a:xfrm>
            <a:off x="3486849" y="752673"/>
            <a:ext cx="91440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7BA0DA07-ED70-4246-9FEA-4031530B9AAF}"/>
              </a:ext>
            </a:extLst>
          </p:cNvPr>
          <p:cNvSpPr/>
          <p:nvPr/>
        </p:nvSpPr>
        <p:spPr>
          <a:xfrm>
            <a:off x="-872371" y="341091"/>
            <a:ext cx="20481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CCLE</a:t>
            </a:r>
          </a:p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GDSC</a:t>
            </a:r>
          </a:p>
          <a:p>
            <a:pPr algn="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DepMap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(21Q3)</a:t>
            </a:r>
          </a:p>
          <a:p>
            <a:pPr algn="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Harmonizome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567AA863-DC40-0447-BED6-3D5B436FD1A7}"/>
              </a:ext>
            </a:extLst>
          </p:cNvPr>
          <p:cNvSpPr/>
          <p:nvPr/>
        </p:nvSpPr>
        <p:spPr>
          <a:xfrm>
            <a:off x="-269535" y="1370460"/>
            <a:ext cx="14381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GDSC</a:t>
            </a:r>
          </a:p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PubChem</a:t>
            </a:r>
          </a:p>
          <a:p>
            <a:pPr algn="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ChEMBL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DrugBank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DeepRepurpose</a:t>
            </a:r>
          </a:p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SMILES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E979F051-A291-3343-844F-23052CB07E8E}"/>
              </a:ext>
            </a:extLst>
          </p:cNvPr>
          <p:cNvSpPr/>
          <p:nvPr/>
        </p:nvSpPr>
        <p:spPr>
          <a:xfrm>
            <a:off x="-424838" y="2693095"/>
            <a:ext cx="159637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Pathway Database</a:t>
            </a:r>
          </a:p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STRING PPI</a:t>
            </a:r>
          </a:p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Thorsson, 2018 Immunity </a:t>
            </a:r>
          </a:p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MCPcounter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F881A9C3-4B21-E34C-AE61-EBA001FA62FC}"/>
              </a:ext>
            </a:extLst>
          </p:cNvPr>
          <p:cNvGrpSpPr/>
          <p:nvPr/>
        </p:nvGrpSpPr>
        <p:grpSpPr>
          <a:xfrm>
            <a:off x="996232" y="368039"/>
            <a:ext cx="207281" cy="656155"/>
            <a:chOff x="3416215" y="891098"/>
            <a:chExt cx="207281" cy="656155"/>
          </a:xfrm>
        </p:grpSpPr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4BBCA7E-8FDC-5D48-A431-E1562DD992FD}"/>
                </a:ext>
              </a:extLst>
            </p:cNvPr>
            <p:cNvGrpSpPr/>
            <p:nvPr/>
          </p:nvGrpSpPr>
          <p:grpSpPr>
            <a:xfrm>
              <a:off x="3416215" y="891098"/>
              <a:ext cx="122192" cy="656155"/>
              <a:chOff x="2476712" y="3434426"/>
              <a:chExt cx="122192" cy="504565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75A3FAE-CBC1-CF44-B6A7-16E788373B2C}"/>
                  </a:ext>
                </a:extLst>
              </p:cNvPr>
              <p:cNvCxnSpPr/>
              <p:nvPr/>
            </p:nvCxnSpPr>
            <p:spPr>
              <a:xfrm>
                <a:off x="2476712" y="3435917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EC29345-736E-DD4D-B6E0-8A3CAAD6A8AA}"/>
                  </a:ext>
                </a:extLst>
              </p:cNvPr>
              <p:cNvCxnSpPr/>
              <p:nvPr/>
            </p:nvCxnSpPr>
            <p:spPr>
              <a:xfrm>
                <a:off x="2476939" y="3936133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B68B7F63-3D7C-AD45-B3F7-168084DD84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231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E1EE2F-4847-1F4D-BC7A-E2046EC4FD0B}"/>
                </a:ext>
              </a:extLst>
            </p:cNvPr>
            <p:cNvCxnSpPr/>
            <p:nvPr/>
          </p:nvCxnSpPr>
          <p:spPr>
            <a:xfrm>
              <a:off x="3532056" y="1219173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4F19589-8BE8-AF48-A488-C99FAD88C3C2}"/>
              </a:ext>
            </a:extLst>
          </p:cNvPr>
          <p:cNvGrpSpPr/>
          <p:nvPr/>
        </p:nvGrpSpPr>
        <p:grpSpPr>
          <a:xfrm>
            <a:off x="998179" y="1363831"/>
            <a:ext cx="207721" cy="1013269"/>
            <a:chOff x="3415775" y="1829833"/>
            <a:chExt cx="207721" cy="1132110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A90BB430-9645-C848-8942-DF06837142E6}"/>
                </a:ext>
              </a:extLst>
            </p:cNvPr>
            <p:cNvGrpSpPr/>
            <p:nvPr/>
          </p:nvGrpSpPr>
          <p:grpSpPr>
            <a:xfrm>
              <a:off x="3415775" y="1829833"/>
              <a:ext cx="122405" cy="1132110"/>
              <a:chOff x="2476272" y="3434426"/>
              <a:chExt cx="122405" cy="504565"/>
            </a:xfrm>
          </p:grpSpPr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3D82CCCD-E211-7E45-B6FB-6193899799F9}"/>
                  </a:ext>
                </a:extLst>
              </p:cNvPr>
              <p:cNvCxnSpPr/>
              <p:nvPr/>
            </p:nvCxnSpPr>
            <p:spPr>
              <a:xfrm>
                <a:off x="2476712" y="3436816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2DC97BF9-8E23-DB46-A685-4B57EBB6FCA1}"/>
                  </a:ext>
                </a:extLst>
              </p:cNvPr>
              <p:cNvCxnSpPr/>
              <p:nvPr/>
            </p:nvCxnSpPr>
            <p:spPr>
              <a:xfrm>
                <a:off x="2476272" y="3935515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CF3182D1-5C1C-8046-84F4-0B8DEA788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231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FA472D4-626F-E747-AD51-3F6E1FFBB11C}"/>
                </a:ext>
              </a:extLst>
            </p:cNvPr>
            <p:cNvCxnSpPr/>
            <p:nvPr/>
          </p:nvCxnSpPr>
          <p:spPr>
            <a:xfrm>
              <a:off x="3532056" y="2395890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D81FBEF-5140-2447-95E8-3EABDBFF1A9D}"/>
              </a:ext>
            </a:extLst>
          </p:cNvPr>
          <p:cNvGrpSpPr/>
          <p:nvPr/>
        </p:nvGrpSpPr>
        <p:grpSpPr>
          <a:xfrm>
            <a:off x="1004724" y="2710998"/>
            <a:ext cx="204771" cy="859741"/>
            <a:chOff x="3423225" y="3165490"/>
            <a:chExt cx="204771" cy="928561"/>
          </a:xfrm>
          <a:effectLst/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242F4C0-67C4-5A44-9CB3-CA4079090720}"/>
                </a:ext>
              </a:extLst>
            </p:cNvPr>
            <p:cNvGrpSpPr/>
            <p:nvPr/>
          </p:nvGrpSpPr>
          <p:grpSpPr>
            <a:xfrm>
              <a:off x="3423225" y="3165490"/>
              <a:ext cx="121965" cy="928561"/>
              <a:chOff x="2482499" y="3434426"/>
              <a:chExt cx="121965" cy="504565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79FB08E6-9169-FA45-B095-9BEB39177613}"/>
                  </a:ext>
                </a:extLst>
              </p:cNvPr>
              <p:cNvCxnSpPr/>
              <p:nvPr/>
            </p:nvCxnSpPr>
            <p:spPr>
              <a:xfrm>
                <a:off x="2482499" y="3438677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5E7072DD-FD12-4144-97AD-77268EE689FD}"/>
                  </a:ext>
                </a:extLst>
              </p:cNvPr>
              <p:cNvCxnSpPr/>
              <p:nvPr/>
            </p:nvCxnSpPr>
            <p:spPr>
              <a:xfrm>
                <a:off x="2482499" y="3936818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29F7A0D-3CC2-3C45-BF67-303424E98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2182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94F7A5A-A628-3744-82A1-0773900919D8}"/>
                </a:ext>
              </a:extLst>
            </p:cNvPr>
            <p:cNvCxnSpPr/>
            <p:nvPr/>
          </p:nvCxnSpPr>
          <p:spPr>
            <a:xfrm>
              <a:off x="3536556" y="3629774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8" name="Table 163">
            <a:extLst>
              <a:ext uri="{FF2B5EF4-FFF2-40B4-BE49-F238E27FC236}">
                <a16:creationId xmlns:a16="http://schemas.microsoft.com/office/drawing/2014/main" id="{AFBA0177-E841-1F49-9CE9-E69F92119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4950"/>
              </p:ext>
            </p:extLst>
          </p:nvPr>
        </p:nvGraphicFramePr>
        <p:xfrm>
          <a:off x="6357717" y="4568091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49" name="Table 163">
            <a:extLst>
              <a:ext uri="{FF2B5EF4-FFF2-40B4-BE49-F238E27FC236}">
                <a16:creationId xmlns:a16="http://schemas.microsoft.com/office/drawing/2014/main" id="{C11FC7ED-2869-1644-8CBA-D5CBA6974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13598"/>
              </p:ext>
            </p:extLst>
          </p:nvPr>
        </p:nvGraphicFramePr>
        <p:xfrm>
          <a:off x="6357717" y="5495737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0" name="Table 163">
            <a:extLst>
              <a:ext uri="{FF2B5EF4-FFF2-40B4-BE49-F238E27FC236}">
                <a16:creationId xmlns:a16="http://schemas.microsoft.com/office/drawing/2014/main" id="{67C72ACE-D851-4640-96D5-0378B7D6A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052681"/>
              </p:ext>
            </p:extLst>
          </p:nvPr>
        </p:nvGraphicFramePr>
        <p:xfrm>
          <a:off x="6357717" y="6244319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1" name="Table 163">
            <a:extLst>
              <a:ext uri="{FF2B5EF4-FFF2-40B4-BE49-F238E27FC236}">
                <a16:creationId xmlns:a16="http://schemas.microsoft.com/office/drawing/2014/main" id="{79D802B6-FE63-A545-948B-E2F689CD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87983"/>
              </p:ext>
            </p:extLst>
          </p:nvPr>
        </p:nvGraphicFramePr>
        <p:xfrm>
          <a:off x="6368868" y="6977476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2" name="Table 163">
            <a:extLst>
              <a:ext uri="{FF2B5EF4-FFF2-40B4-BE49-F238E27FC236}">
                <a16:creationId xmlns:a16="http://schemas.microsoft.com/office/drawing/2014/main" id="{02BE9CEC-0618-C84C-B4DF-DD0AA943F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80035"/>
              </p:ext>
            </p:extLst>
          </p:nvPr>
        </p:nvGraphicFramePr>
        <p:xfrm>
          <a:off x="6363137" y="7657294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3" name="Table 163">
            <a:extLst>
              <a:ext uri="{FF2B5EF4-FFF2-40B4-BE49-F238E27FC236}">
                <a16:creationId xmlns:a16="http://schemas.microsoft.com/office/drawing/2014/main" id="{B0A8C467-BF21-9C41-BF71-DCFBE38C4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147946"/>
              </p:ext>
            </p:extLst>
          </p:nvPr>
        </p:nvGraphicFramePr>
        <p:xfrm>
          <a:off x="6363135" y="8300341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354" name="TextBox 353">
            <a:extLst>
              <a:ext uri="{FF2B5EF4-FFF2-40B4-BE49-F238E27FC236}">
                <a16:creationId xmlns:a16="http://schemas.microsoft.com/office/drawing/2014/main" id="{85D2C4EC-7ED0-724F-84EF-6A1AB776BF94}"/>
              </a:ext>
            </a:extLst>
          </p:cNvPr>
          <p:cNvSpPr txBox="1"/>
          <p:nvPr/>
        </p:nvSpPr>
        <p:spPr>
          <a:xfrm rot="16200000">
            <a:off x="6160739" y="8459969"/>
            <a:ext cx="8835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Expression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328E579-4F06-3541-BA83-08C665A2CD82}"/>
              </a:ext>
            </a:extLst>
          </p:cNvPr>
          <p:cNvSpPr txBox="1"/>
          <p:nvPr/>
        </p:nvSpPr>
        <p:spPr>
          <a:xfrm rot="16200000">
            <a:off x="6247784" y="7763979"/>
            <a:ext cx="724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Mutation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5ECC891-98FD-E041-AEDC-2B0649F8B0E2}"/>
              </a:ext>
            </a:extLst>
          </p:cNvPr>
          <p:cNvSpPr txBox="1"/>
          <p:nvPr/>
        </p:nvSpPr>
        <p:spPr>
          <a:xfrm rot="16200000">
            <a:off x="6370740" y="7123263"/>
            <a:ext cx="522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CNV 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3526935-A0A4-C446-A250-9DD4DD3DEB4D}"/>
              </a:ext>
            </a:extLst>
          </p:cNvPr>
          <p:cNvSpPr txBox="1"/>
          <p:nvPr/>
        </p:nvSpPr>
        <p:spPr>
          <a:xfrm rot="16200000">
            <a:off x="6236174" y="6292419"/>
            <a:ext cx="9330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Pathway Enrichment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7C9467F6-F966-A244-B896-6336F0E0C6FC}"/>
              </a:ext>
            </a:extLst>
          </p:cNvPr>
          <p:cNvSpPr txBox="1"/>
          <p:nvPr/>
        </p:nvSpPr>
        <p:spPr>
          <a:xfrm rot="16200000">
            <a:off x="6272715" y="5469819"/>
            <a:ext cx="844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MFP /</a:t>
            </a:r>
          </a:p>
          <a:p>
            <a:r>
              <a:rPr lang="en-US" sz="1100" dirty="0"/>
              <a:t>SMILES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69FA6A9F-C2FC-3B4D-A198-0709B99DB664}"/>
              </a:ext>
            </a:extLst>
          </p:cNvPr>
          <p:cNvSpPr txBox="1"/>
          <p:nvPr/>
        </p:nvSpPr>
        <p:spPr>
          <a:xfrm rot="16200000">
            <a:off x="6318783" y="4611409"/>
            <a:ext cx="737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</a:rPr>
              <a:t>Pathway Distance</a:t>
            </a:r>
          </a:p>
        </p:txBody>
      </p:sp>
      <p:graphicFrame>
        <p:nvGraphicFramePr>
          <p:cNvPr id="362" name="Table 8">
            <a:extLst>
              <a:ext uri="{FF2B5EF4-FFF2-40B4-BE49-F238E27FC236}">
                <a16:creationId xmlns:a16="http://schemas.microsoft.com/office/drawing/2014/main" id="{9905ECD7-5D82-A940-8712-C9FBC5958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22110"/>
              </p:ext>
            </p:extLst>
          </p:nvPr>
        </p:nvGraphicFramePr>
        <p:xfrm>
          <a:off x="5758234" y="5076783"/>
          <a:ext cx="208280" cy="318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2180324"/>
                    </a:ext>
                  </a:extLst>
                </a:gridCol>
              </a:tblGrid>
              <a:tr h="533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B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86847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425044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DC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974122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3C4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067446"/>
                  </a:ext>
                </a:extLst>
              </a:tr>
              <a:tr h="525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F7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275797"/>
                  </a:ext>
                </a:extLst>
              </a:tr>
              <a:tr h="525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85793"/>
                  </a:ext>
                </a:extLst>
              </a:tr>
            </a:tbl>
          </a:graphicData>
        </a:graphic>
      </p:graphicFrame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4FA134F9-7F31-7C4D-8CB8-5A06AE8E48D4}"/>
              </a:ext>
            </a:extLst>
          </p:cNvPr>
          <p:cNvCxnSpPr>
            <a:cxnSpLocks/>
            <a:stCxn id="353" idx="1"/>
          </p:cNvCxnSpPr>
          <p:nvPr/>
        </p:nvCxnSpPr>
        <p:spPr>
          <a:xfrm flipH="1" flipV="1">
            <a:off x="5962047" y="7988986"/>
            <a:ext cx="401088" cy="561492"/>
          </a:xfrm>
          <a:prstGeom prst="straightConnector1">
            <a:avLst/>
          </a:prstGeom>
          <a:ln w="19050" cap="flat" cmpd="sng" algn="ctr">
            <a:solidFill>
              <a:srgbClr val="FF7F7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932E3BF7-404E-0A4E-8DFC-AF5DF848CD61}"/>
              </a:ext>
            </a:extLst>
          </p:cNvPr>
          <p:cNvCxnSpPr>
            <a:cxnSpLocks/>
          </p:cNvCxnSpPr>
          <p:nvPr/>
        </p:nvCxnSpPr>
        <p:spPr>
          <a:xfrm flipH="1" flipV="1">
            <a:off x="5978394" y="7497589"/>
            <a:ext cx="374904" cy="369075"/>
          </a:xfrm>
          <a:prstGeom prst="straightConnector1">
            <a:avLst/>
          </a:prstGeom>
          <a:ln w="19050" cap="flat" cmpd="sng" algn="ctr">
            <a:solidFill>
              <a:srgbClr val="7F7F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ED099691-FEED-9740-8495-E076ECA1347B}"/>
              </a:ext>
            </a:extLst>
          </p:cNvPr>
          <p:cNvCxnSpPr>
            <a:cxnSpLocks/>
            <a:stCxn id="351" idx="1"/>
          </p:cNvCxnSpPr>
          <p:nvPr/>
        </p:nvCxnSpPr>
        <p:spPr>
          <a:xfrm flipH="1" flipV="1">
            <a:off x="5977665" y="6939483"/>
            <a:ext cx="347472" cy="288130"/>
          </a:xfrm>
          <a:prstGeom prst="straightConnector1">
            <a:avLst/>
          </a:prstGeom>
          <a:ln w="19050" cap="flat" cmpd="sng" algn="ctr">
            <a:solidFill>
              <a:srgbClr val="F3C4E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4D10D636-24FE-A040-A246-336ADECCBBAE}"/>
              </a:ext>
            </a:extLst>
          </p:cNvPr>
          <p:cNvCxnSpPr>
            <a:cxnSpLocks/>
            <a:stCxn id="350" idx="1"/>
          </p:cNvCxnSpPr>
          <p:nvPr/>
        </p:nvCxnSpPr>
        <p:spPr>
          <a:xfrm flipH="1" flipV="1">
            <a:off x="5942855" y="6480814"/>
            <a:ext cx="414862" cy="13642"/>
          </a:xfrm>
          <a:prstGeom prst="straightConnector1">
            <a:avLst/>
          </a:prstGeom>
          <a:ln w="19050" cap="flat" cmpd="sng" algn="ctr">
            <a:solidFill>
              <a:srgbClr val="FDC6B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18326C80-D233-C64A-83E0-AB4EBF120427}"/>
              </a:ext>
            </a:extLst>
          </p:cNvPr>
          <p:cNvCxnSpPr>
            <a:cxnSpLocks/>
          </p:cNvCxnSpPr>
          <p:nvPr/>
        </p:nvCxnSpPr>
        <p:spPr>
          <a:xfrm flipH="1">
            <a:off x="5951673" y="5745874"/>
            <a:ext cx="383742" cy="136236"/>
          </a:xfrm>
          <a:prstGeom prst="straightConnector1">
            <a:avLst/>
          </a:prstGeom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8654F04E-0528-8546-BACF-B83DDA8F3655}"/>
              </a:ext>
            </a:extLst>
          </p:cNvPr>
          <p:cNvCxnSpPr>
            <a:cxnSpLocks/>
          </p:cNvCxnSpPr>
          <p:nvPr/>
        </p:nvCxnSpPr>
        <p:spPr>
          <a:xfrm flipH="1">
            <a:off x="5951675" y="4840530"/>
            <a:ext cx="383740" cy="524921"/>
          </a:xfrm>
          <a:prstGeom prst="straightConnector1">
            <a:avLst/>
          </a:prstGeom>
          <a:ln w="19050" cap="flat" cmpd="sng" algn="ctr">
            <a:solidFill>
              <a:srgbClr val="F1B58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4" name="Right Brace 373">
            <a:extLst>
              <a:ext uri="{FF2B5EF4-FFF2-40B4-BE49-F238E27FC236}">
                <a16:creationId xmlns:a16="http://schemas.microsoft.com/office/drawing/2014/main" id="{616016B6-FCBF-0045-AFA6-5B03671A23C9}"/>
              </a:ext>
            </a:extLst>
          </p:cNvPr>
          <p:cNvSpPr/>
          <p:nvPr/>
        </p:nvSpPr>
        <p:spPr>
          <a:xfrm flipH="1">
            <a:off x="5524836" y="5021770"/>
            <a:ext cx="282505" cy="3296922"/>
          </a:xfrm>
          <a:prstGeom prst="rightBrace">
            <a:avLst>
              <a:gd name="adj1" fmla="val 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3270FD42-294A-7F42-B95F-A626E9FE9EA2}"/>
              </a:ext>
            </a:extLst>
          </p:cNvPr>
          <p:cNvSpPr txBox="1"/>
          <p:nvPr/>
        </p:nvSpPr>
        <p:spPr>
          <a:xfrm>
            <a:off x="3756741" y="6307033"/>
            <a:ext cx="1755648" cy="72327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Tree Models:</a:t>
            </a:r>
          </a:p>
          <a:p>
            <a:r>
              <a:rPr lang="en-US" sz="1000" dirty="0"/>
              <a:t>Random Forests</a:t>
            </a:r>
          </a:p>
          <a:p>
            <a:r>
              <a:rPr lang="en-US" sz="1000" dirty="0" err="1"/>
              <a:t>XGBoost</a:t>
            </a:r>
            <a:endParaRPr lang="en-US" sz="1000" dirty="0"/>
          </a:p>
          <a:p>
            <a:r>
              <a:rPr lang="en-US" sz="1000" dirty="0" err="1"/>
              <a:t>LightGBM</a:t>
            </a:r>
            <a:endParaRPr lang="en-US" sz="1000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345D2E59-EDAF-9B43-A630-CAEFE218C3BE}"/>
              </a:ext>
            </a:extLst>
          </p:cNvPr>
          <p:cNvSpPr txBox="1"/>
          <p:nvPr/>
        </p:nvSpPr>
        <p:spPr>
          <a:xfrm>
            <a:off x="3780235" y="7281432"/>
            <a:ext cx="1751642" cy="103105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Deep Learning Models: </a:t>
            </a:r>
          </a:p>
          <a:p>
            <a:r>
              <a:rPr lang="en-US" sz="1000" dirty="0"/>
              <a:t>Deep Neural Networks (DNN)</a:t>
            </a:r>
          </a:p>
          <a:p>
            <a:r>
              <a:rPr lang="en-US" sz="1000" dirty="0"/>
              <a:t>GAT + DNN</a:t>
            </a:r>
          </a:p>
          <a:p>
            <a:r>
              <a:rPr lang="en-US" sz="1000" dirty="0"/>
              <a:t>CNN + DNN</a:t>
            </a:r>
          </a:p>
          <a:p>
            <a:r>
              <a:rPr lang="en-US" sz="1000" dirty="0"/>
              <a:t>LSTM + DNN</a:t>
            </a:r>
          </a:p>
        </p:txBody>
      </p: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B4EBFC49-C07A-954F-868D-AA5DF7CB5F1B}"/>
              </a:ext>
            </a:extLst>
          </p:cNvPr>
          <p:cNvCxnSpPr>
            <a:cxnSpLocks/>
          </p:cNvCxnSpPr>
          <p:nvPr/>
        </p:nvCxnSpPr>
        <p:spPr>
          <a:xfrm flipH="1">
            <a:off x="3449461" y="5022108"/>
            <a:ext cx="323519" cy="116500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8518A6-383A-AA45-A663-D8128FDDB89B}"/>
              </a:ext>
            </a:extLst>
          </p:cNvPr>
          <p:cNvCxnSpPr>
            <a:cxnSpLocks/>
          </p:cNvCxnSpPr>
          <p:nvPr/>
        </p:nvCxnSpPr>
        <p:spPr>
          <a:xfrm flipH="1" flipV="1">
            <a:off x="3449461" y="7151284"/>
            <a:ext cx="329723" cy="116119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A7E0B3F-8419-6D4A-AC46-E98A37FA510F}"/>
              </a:ext>
            </a:extLst>
          </p:cNvPr>
          <p:cNvGrpSpPr/>
          <p:nvPr/>
        </p:nvGrpSpPr>
        <p:grpSpPr>
          <a:xfrm>
            <a:off x="2364957" y="6182060"/>
            <a:ext cx="1098528" cy="974064"/>
            <a:chOff x="1331517" y="5972338"/>
            <a:chExt cx="1228683" cy="1172594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21B792B7-296F-7843-887B-117849C035C8}"/>
                </a:ext>
              </a:extLst>
            </p:cNvPr>
            <p:cNvGrpSpPr/>
            <p:nvPr/>
          </p:nvGrpSpPr>
          <p:grpSpPr>
            <a:xfrm>
              <a:off x="1331517" y="5995721"/>
              <a:ext cx="1228683" cy="1136407"/>
              <a:chOff x="855010" y="4799671"/>
              <a:chExt cx="1228683" cy="1136407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03A242AD-5F3A-6B4D-9931-0E9173D6D05F}"/>
                  </a:ext>
                </a:extLst>
              </p:cNvPr>
              <p:cNvGrpSpPr/>
              <p:nvPr/>
            </p:nvGrpSpPr>
            <p:grpSpPr>
              <a:xfrm>
                <a:off x="972709" y="5006643"/>
                <a:ext cx="930636" cy="676746"/>
                <a:chOff x="2699676" y="5385901"/>
                <a:chExt cx="927263" cy="1375184"/>
              </a:xfrm>
            </p:grpSpPr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65E8AFE5-1599-494D-8776-C95B4B159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157" y="5385901"/>
                  <a:ext cx="0" cy="137064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F8D6D5BC-1FD6-B644-BCA0-9EDC86565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9676" y="6752742"/>
                  <a:ext cx="927263" cy="83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Freeform: Shape 350">
                <a:extLst>
                  <a:ext uri="{FF2B5EF4-FFF2-40B4-BE49-F238E27FC236}">
                    <a16:creationId xmlns:a16="http://schemas.microsoft.com/office/drawing/2014/main" id="{FCE05181-7737-C540-9251-FC7A63780B66}"/>
                  </a:ext>
                </a:extLst>
              </p:cNvPr>
              <p:cNvSpPr/>
              <p:nvPr/>
            </p:nvSpPr>
            <p:spPr>
              <a:xfrm>
                <a:off x="962813" y="5113742"/>
                <a:ext cx="903514" cy="458983"/>
              </a:xfrm>
              <a:custGeom>
                <a:avLst/>
                <a:gdLst>
                  <a:gd name="connsiteX0" fmla="*/ 0 w 903514"/>
                  <a:gd name="connsiteY0" fmla="*/ 446314 h 458983"/>
                  <a:gd name="connsiteX1" fmla="*/ 359229 w 903514"/>
                  <a:gd name="connsiteY1" fmla="*/ 413657 h 458983"/>
                  <a:gd name="connsiteX2" fmla="*/ 533400 w 903514"/>
                  <a:gd name="connsiteY2" fmla="*/ 76200 h 458983"/>
                  <a:gd name="connsiteX3" fmla="*/ 903514 w 903514"/>
                  <a:gd name="connsiteY3" fmla="*/ 0 h 45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514" h="458983">
                    <a:moveTo>
                      <a:pt x="0" y="446314"/>
                    </a:moveTo>
                    <a:cubicBezTo>
                      <a:pt x="135164" y="460828"/>
                      <a:pt x="270329" y="475343"/>
                      <a:pt x="359229" y="413657"/>
                    </a:cubicBezTo>
                    <a:cubicBezTo>
                      <a:pt x="448129" y="351971"/>
                      <a:pt x="442686" y="145143"/>
                      <a:pt x="533400" y="76200"/>
                    </a:cubicBezTo>
                    <a:cubicBezTo>
                      <a:pt x="624114" y="7257"/>
                      <a:pt x="763814" y="3628"/>
                      <a:pt x="903514" y="0"/>
                    </a:cubicBez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D14A2E9-B4D8-4440-920E-74ACADE9791C}"/>
                  </a:ext>
                </a:extLst>
              </p:cNvPr>
              <p:cNvCxnSpPr/>
              <p:nvPr/>
            </p:nvCxnSpPr>
            <p:spPr>
              <a:xfrm>
                <a:off x="1414279" y="5371867"/>
                <a:ext cx="0" cy="306832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2448B145-7040-3E4A-9810-FE06D6391E5B}"/>
                  </a:ext>
                </a:extLst>
              </p:cNvPr>
              <p:cNvCxnSpPr/>
              <p:nvPr/>
            </p:nvCxnSpPr>
            <p:spPr>
              <a:xfrm>
                <a:off x="1414279" y="5350558"/>
                <a:ext cx="485691" cy="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70F95FE9-4BF6-AE43-A93B-E0ED2B3FB699}"/>
                  </a:ext>
                </a:extLst>
              </p:cNvPr>
              <p:cNvSpPr txBox="1"/>
              <p:nvPr/>
            </p:nvSpPr>
            <p:spPr>
              <a:xfrm>
                <a:off x="1020966" y="5639673"/>
                <a:ext cx="1037437" cy="29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Drug Conc.</a:t>
                </a: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5D7936F2-CE04-774D-8CB7-B966076FCD15}"/>
                  </a:ext>
                </a:extLst>
              </p:cNvPr>
              <p:cNvSpPr txBox="1"/>
              <p:nvPr/>
            </p:nvSpPr>
            <p:spPr>
              <a:xfrm>
                <a:off x="855010" y="4799671"/>
                <a:ext cx="1002197" cy="2462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IC</a:t>
                </a:r>
                <a:r>
                  <a:rPr lang="en-US" sz="1000" baseline="-25000" dirty="0"/>
                  <a:t>50</a:t>
                </a:r>
                <a:r>
                  <a:rPr lang="en-US" sz="1000" dirty="0"/>
                  <a:t> </a:t>
                </a:r>
                <a:r>
                  <a:rPr lang="en-US" sz="1000" dirty="0">
                    <a:sym typeface="Wingdings" panose="05000000000000000000" pitchFamily="2" charset="2"/>
                  </a:rPr>
                  <a:t> </a:t>
                </a:r>
                <a:r>
                  <a:rPr lang="en-US" sz="1000" dirty="0"/>
                  <a:t>f(</a:t>
                </a:r>
                <a:r>
                  <a:rPr lang="en-US" sz="1000" dirty="0" err="1"/>
                  <a:t>c,d,p</a:t>
                </a:r>
                <a:r>
                  <a:rPr lang="en-US" sz="1000" dirty="0"/>
                  <a:t>)</a:t>
                </a: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19381367-4B0A-1B46-8877-C11D81FB77CD}"/>
                  </a:ext>
                </a:extLst>
              </p:cNvPr>
              <p:cNvSpPr txBox="1"/>
              <p:nvPr/>
            </p:nvSpPr>
            <p:spPr>
              <a:xfrm rot="16200000">
                <a:off x="1647837" y="5302476"/>
                <a:ext cx="62549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Viability</a:t>
                </a:r>
              </a:p>
            </p:txBody>
          </p:sp>
        </p:grp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4529D1B0-EA4C-4547-A711-7B3206925F6D}"/>
                </a:ext>
              </a:extLst>
            </p:cNvPr>
            <p:cNvSpPr/>
            <p:nvPr/>
          </p:nvSpPr>
          <p:spPr>
            <a:xfrm>
              <a:off x="1349734" y="5972338"/>
              <a:ext cx="1206295" cy="117259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B22EDDDF-F2D5-0E45-AE46-12347A9E4514}"/>
              </a:ext>
            </a:extLst>
          </p:cNvPr>
          <p:cNvCxnSpPr>
            <a:cxnSpLocks/>
          </p:cNvCxnSpPr>
          <p:nvPr/>
        </p:nvCxnSpPr>
        <p:spPr>
          <a:xfrm flipH="1">
            <a:off x="3468801" y="6650932"/>
            <a:ext cx="283464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5" name="TextBox 374">
            <a:extLst>
              <a:ext uri="{FF2B5EF4-FFF2-40B4-BE49-F238E27FC236}">
                <a16:creationId xmlns:a16="http://schemas.microsoft.com/office/drawing/2014/main" id="{9F665F50-29B7-4945-ADCD-E34955982D7B}"/>
              </a:ext>
            </a:extLst>
          </p:cNvPr>
          <p:cNvSpPr txBox="1"/>
          <p:nvPr/>
        </p:nvSpPr>
        <p:spPr>
          <a:xfrm>
            <a:off x="3779036" y="5025229"/>
            <a:ext cx="1755648" cy="72327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b="1" dirty="0"/>
              <a:t>Linear Models:</a:t>
            </a:r>
          </a:p>
          <a:p>
            <a:r>
              <a:rPr lang="en-US" sz="1000" dirty="0"/>
              <a:t>Linear Model</a:t>
            </a:r>
          </a:p>
          <a:p>
            <a:r>
              <a:rPr lang="en-US" sz="1000" dirty="0"/>
              <a:t>Elastic Net</a:t>
            </a:r>
          </a:p>
          <a:p>
            <a:r>
              <a:rPr lang="en-US" sz="1000" dirty="0"/>
              <a:t>SVM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4020444-D660-C84B-BCCC-DA5E769FB3A9}"/>
              </a:ext>
            </a:extLst>
          </p:cNvPr>
          <p:cNvSpPr txBox="1"/>
          <p:nvPr/>
        </p:nvSpPr>
        <p:spPr>
          <a:xfrm>
            <a:off x="1513193" y="6434162"/>
            <a:ext cx="688300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TOP MODEL</a:t>
            </a:r>
          </a:p>
        </p:txBody>
      </p: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BCC2D6C1-EF83-AE47-A0F3-FBB953931B76}"/>
              </a:ext>
            </a:extLst>
          </p:cNvPr>
          <p:cNvCxnSpPr>
            <a:cxnSpLocks/>
          </p:cNvCxnSpPr>
          <p:nvPr/>
        </p:nvCxnSpPr>
        <p:spPr>
          <a:xfrm flipH="1">
            <a:off x="2206015" y="6649606"/>
            <a:ext cx="173544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474" name="Picture 473">
            <a:extLst>
              <a:ext uri="{FF2B5EF4-FFF2-40B4-BE49-F238E27FC236}">
                <a16:creationId xmlns:a16="http://schemas.microsoft.com/office/drawing/2014/main" id="{E0F66636-AE85-884A-82A7-176DF384D0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1" t="28881" r="77724" b="56637"/>
          <a:stretch/>
        </p:blipFill>
        <p:spPr>
          <a:xfrm>
            <a:off x="93846" y="7471397"/>
            <a:ext cx="1036120" cy="700435"/>
          </a:xfrm>
          <a:prstGeom prst="rect">
            <a:avLst/>
          </a:prstGeom>
        </p:spPr>
      </p:pic>
      <p:sp>
        <p:nvSpPr>
          <p:cNvPr id="476" name="Right Brace 475">
            <a:extLst>
              <a:ext uri="{FF2B5EF4-FFF2-40B4-BE49-F238E27FC236}">
                <a16:creationId xmlns:a16="http://schemas.microsoft.com/office/drawing/2014/main" id="{01CD7387-520A-8A40-B458-6E08F428EE4E}"/>
              </a:ext>
            </a:extLst>
          </p:cNvPr>
          <p:cNvSpPr/>
          <p:nvPr/>
        </p:nvSpPr>
        <p:spPr>
          <a:xfrm>
            <a:off x="1254265" y="4936951"/>
            <a:ext cx="251729" cy="3425308"/>
          </a:xfrm>
          <a:prstGeom prst="rightBrace">
            <a:avLst>
              <a:gd name="adj1" fmla="val 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E128B22D-3AA7-F54D-9501-CAC3010C3E73}"/>
              </a:ext>
            </a:extLst>
          </p:cNvPr>
          <p:cNvGrpSpPr/>
          <p:nvPr/>
        </p:nvGrpSpPr>
        <p:grpSpPr>
          <a:xfrm>
            <a:off x="8236" y="4903090"/>
            <a:ext cx="1361374" cy="1159502"/>
            <a:chOff x="-44782" y="4624680"/>
            <a:chExt cx="1415105" cy="1176066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A1F4E20-04E0-6543-9966-7653E65404C9}"/>
                </a:ext>
              </a:extLst>
            </p:cNvPr>
            <p:cNvGrpSpPr/>
            <p:nvPr/>
          </p:nvGrpSpPr>
          <p:grpSpPr>
            <a:xfrm>
              <a:off x="-44782" y="4624680"/>
              <a:ext cx="1415105" cy="1176066"/>
              <a:chOff x="8136077" y="952970"/>
              <a:chExt cx="2838901" cy="2153993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0F08B3FE-78E2-9B43-8F6C-6D1F263652A6}"/>
                  </a:ext>
                </a:extLst>
              </p:cNvPr>
              <p:cNvGrpSpPr/>
              <p:nvPr/>
            </p:nvGrpSpPr>
            <p:grpSpPr>
              <a:xfrm>
                <a:off x="8136077" y="2119321"/>
                <a:ext cx="1280555" cy="947726"/>
                <a:chOff x="6596407" y="1847916"/>
                <a:chExt cx="1280555" cy="947726"/>
              </a:xfrm>
            </p:grpSpPr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4808EFD5-FBCB-6D4D-8CDF-5E3EFE7C0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15947" y="2281901"/>
                  <a:ext cx="361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464" name="Picture 463">
                  <a:extLst>
                    <a:ext uri="{FF2B5EF4-FFF2-40B4-BE49-F238E27FC236}">
                      <a16:creationId xmlns:a16="http://schemas.microsoft.com/office/drawing/2014/main" id="{F940AB99-5BF8-E340-BF8C-B243A8F34A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991" t="4323" r="66140" b="71429"/>
                <a:stretch/>
              </p:blipFill>
              <p:spPr>
                <a:xfrm>
                  <a:off x="6596407" y="1847916"/>
                  <a:ext cx="830180" cy="947726"/>
                </a:xfrm>
                <a:prstGeom prst="rect">
                  <a:avLst/>
                </a:prstGeom>
              </p:spPr>
            </p:pic>
          </p:grpSp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66046B33-5DDA-CC41-B365-ED677FF40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756" r="9202" b="66348"/>
              <a:stretch/>
            </p:blipFill>
            <p:spPr>
              <a:xfrm flipH="1">
                <a:off x="9416633" y="952970"/>
                <a:ext cx="1558345" cy="2153993"/>
              </a:xfrm>
              <a:prstGeom prst="rect">
                <a:avLst/>
              </a:prstGeom>
            </p:spPr>
          </p:pic>
        </p:grp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4E052D18-079E-2741-9B4D-FC414F19A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59" t="4733" r="66902" b="71424"/>
            <a:stretch/>
          </p:blipFill>
          <p:spPr>
            <a:xfrm>
              <a:off x="-25869" y="5261500"/>
              <a:ext cx="404259" cy="517452"/>
            </a:xfrm>
            <a:prstGeom prst="rect">
              <a:avLst/>
            </a:prstGeom>
          </p:spPr>
        </p:pic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9446BEF-4D0A-A345-8320-0A6AC2FA5B7E}"/>
              </a:ext>
            </a:extLst>
          </p:cNvPr>
          <p:cNvGrpSpPr/>
          <p:nvPr/>
        </p:nvGrpSpPr>
        <p:grpSpPr>
          <a:xfrm rot="21282358">
            <a:off x="2474354" y="7687732"/>
            <a:ext cx="462380" cy="379714"/>
            <a:chOff x="2066814" y="7451334"/>
            <a:chExt cx="462380" cy="379714"/>
          </a:xfrm>
        </p:grpSpPr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A8662FD1-215F-BF4C-B593-2440B5E72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67AA76B9-045C-AE42-A99F-29D98B890C40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2" name="Picture 491">
            <a:extLst>
              <a:ext uri="{FF2B5EF4-FFF2-40B4-BE49-F238E27FC236}">
                <a16:creationId xmlns:a16="http://schemas.microsoft.com/office/drawing/2014/main" id="{A0CBFEDC-0A24-9746-9F9A-18A7A3FC4C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543" t="63234" r="39108" b="15924"/>
          <a:stretch/>
        </p:blipFill>
        <p:spPr>
          <a:xfrm rot="16836604">
            <a:off x="1620759" y="6952811"/>
            <a:ext cx="1052629" cy="1000546"/>
          </a:xfrm>
          <a:prstGeom prst="rect">
            <a:avLst/>
          </a:prstGeom>
        </p:spPr>
      </p:pic>
      <p:sp>
        <p:nvSpPr>
          <p:cNvPr id="494" name="TextBox 493">
            <a:extLst>
              <a:ext uri="{FF2B5EF4-FFF2-40B4-BE49-F238E27FC236}">
                <a16:creationId xmlns:a16="http://schemas.microsoft.com/office/drawing/2014/main" id="{7A8D9D97-0823-374A-9BD4-A464215CA361}"/>
              </a:ext>
            </a:extLst>
          </p:cNvPr>
          <p:cNvSpPr txBox="1"/>
          <p:nvPr/>
        </p:nvSpPr>
        <p:spPr>
          <a:xfrm>
            <a:off x="2303112" y="7928237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drug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7A36AD52-C67A-F24D-BC94-B3EC5B24B551}"/>
              </a:ext>
            </a:extLst>
          </p:cNvPr>
          <p:cNvSpPr txBox="1"/>
          <p:nvPr/>
        </p:nvSpPr>
        <p:spPr>
          <a:xfrm>
            <a:off x="247464" y="7238409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Stratification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C6FF83D2-E57A-BB46-939F-E87C4474F1E7}"/>
              </a:ext>
            </a:extLst>
          </p:cNvPr>
          <p:cNvSpPr txBox="1"/>
          <p:nvPr/>
        </p:nvSpPr>
        <p:spPr>
          <a:xfrm>
            <a:off x="-67923" y="8112192"/>
            <a:ext cx="1625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Experimental validation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E355AB36-576C-6F45-BA95-1683ED21A970}"/>
              </a:ext>
            </a:extLst>
          </p:cNvPr>
          <p:cNvSpPr txBox="1"/>
          <p:nvPr/>
        </p:nvSpPr>
        <p:spPr>
          <a:xfrm>
            <a:off x="392140" y="5976348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</a:t>
            </a:r>
          </a:p>
        </p:txBody>
      </p:sp>
      <p:pic>
        <p:nvPicPr>
          <p:cNvPr id="516" name="Picture 515">
            <a:extLst>
              <a:ext uri="{FF2B5EF4-FFF2-40B4-BE49-F238E27FC236}">
                <a16:creationId xmlns:a16="http://schemas.microsoft.com/office/drawing/2014/main" id="{EFD93E44-8B6D-9844-87B3-986315DBD7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89" t="8176" r="76093" b="65927"/>
          <a:stretch/>
        </p:blipFill>
        <p:spPr>
          <a:xfrm>
            <a:off x="4919274" y="5122649"/>
            <a:ext cx="583809" cy="565425"/>
          </a:xfrm>
          <a:prstGeom prst="rect">
            <a:avLst/>
          </a:prstGeom>
        </p:spPr>
      </p:pic>
      <p:grpSp>
        <p:nvGrpSpPr>
          <p:cNvPr id="517" name="Group 516">
            <a:extLst>
              <a:ext uri="{FF2B5EF4-FFF2-40B4-BE49-F238E27FC236}">
                <a16:creationId xmlns:a16="http://schemas.microsoft.com/office/drawing/2014/main" id="{414788E6-FBDD-E44C-8759-08C0ED52C662}"/>
              </a:ext>
            </a:extLst>
          </p:cNvPr>
          <p:cNvGrpSpPr/>
          <p:nvPr/>
        </p:nvGrpSpPr>
        <p:grpSpPr>
          <a:xfrm>
            <a:off x="4922294" y="6507863"/>
            <a:ext cx="515950" cy="334017"/>
            <a:chOff x="1636918" y="5185843"/>
            <a:chExt cx="515950" cy="334017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EE741C84-21C7-8D46-82CC-F221C33903C7}"/>
                </a:ext>
              </a:extLst>
            </p:cNvPr>
            <p:cNvCxnSpPr>
              <a:cxnSpLocks/>
            </p:cNvCxnSpPr>
            <p:nvPr/>
          </p:nvCxnSpPr>
          <p:spPr>
            <a:xfrm>
              <a:off x="1895333" y="5187617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3657AE25-BC4E-1442-8A54-82781793E962}"/>
                </a:ext>
              </a:extLst>
            </p:cNvPr>
            <p:cNvCxnSpPr>
              <a:cxnSpLocks/>
            </p:cNvCxnSpPr>
            <p:nvPr/>
          </p:nvCxnSpPr>
          <p:spPr>
            <a:xfrm>
              <a:off x="1706899" y="5334368"/>
              <a:ext cx="3801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2DE118C7-3CF5-0B49-AB8D-D00A13ECF28B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31" y="5331009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A627AF1A-D658-6D45-9601-CBF48B4B4819}"/>
                </a:ext>
              </a:extLst>
            </p:cNvPr>
            <p:cNvCxnSpPr>
              <a:cxnSpLocks/>
            </p:cNvCxnSpPr>
            <p:nvPr/>
          </p:nvCxnSpPr>
          <p:spPr>
            <a:xfrm>
              <a:off x="1895334" y="5331008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8E285E6E-B27D-A140-9F64-E0B6FE45979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32" y="5331008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2E878192-343A-6F49-AD62-932DCE52981C}"/>
                </a:ext>
              </a:extLst>
            </p:cNvPr>
            <p:cNvSpPr/>
            <p:nvPr/>
          </p:nvSpPr>
          <p:spPr>
            <a:xfrm>
              <a:off x="1821500" y="5185843"/>
              <a:ext cx="147667" cy="9565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67D699C8-48BD-1746-9E68-65D862CAC89D}"/>
                </a:ext>
              </a:extLst>
            </p:cNvPr>
            <p:cNvSpPr/>
            <p:nvPr/>
          </p:nvSpPr>
          <p:spPr>
            <a:xfrm>
              <a:off x="1636918" y="5424202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C6A99B15-00C2-6E47-9C58-9629FBEC2127}"/>
                </a:ext>
              </a:extLst>
            </p:cNvPr>
            <p:cNvSpPr/>
            <p:nvPr/>
          </p:nvSpPr>
          <p:spPr>
            <a:xfrm>
              <a:off x="1821500" y="5424201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E7144FE1-480A-1A41-878A-8E4AA0C1D40D}"/>
                </a:ext>
              </a:extLst>
            </p:cNvPr>
            <p:cNvSpPr/>
            <p:nvPr/>
          </p:nvSpPr>
          <p:spPr>
            <a:xfrm>
              <a:off x="2005201" y="5424201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AEE49FC8-9B78-B148-8163-EF7C1081DDCA}"/>
              </a:ext>
            </a:extLst>
          </p:cNvPr>
          <p:cNvGrpSpPr/>
          <p:nvPr/>
        </p:nvGrpSpPr>
        <p:grpSpPr>
          <a:xfrm>
            <a:off x="4800971" y="7544486"/>
            <a:ext cx="663219" cy="723275"/>
            <a:chOff x="2959196" y="4572001"/>
            <a:chExt cx="1247766" cy="1653040"/>
          </a:xfrm>
        </p:grpSpPr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08C6169D-67E8-874A-95F9-4D4DE196725E}"/>
                </a:ext>
              </a:extLst>
            </p:cNvPr>
            <p:cNvCxnSpPr>
              <a:cxnSpLocks/>
              <a:stCxn id="537" idx="2"/>
            </p:cNvCxnSpPr>
            <p:nvPr/>
          </p:nvCxnSpPr>
          <p:spPr>
            <a:xfrm flipV="1">
              <a:off x="3254378" y="5126694"/>
              <a:ext cx="444621" cy="302584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50E548FA-FF5A-EF4E-B97E-70D34DAD21A1}"/>
                </a:ext>
              </a:extLst>
            </p:cNvPr>
            <p:cNvCxnSpPr>
              <a:cxnSpLocks/>
              <a:endCxn id="543" idx="0"/>
            </p:cNvCxnSpPr>
            <p:nvPr/>
          </p:nvCxnSpPr>
          <p:spPr>
            <a:xfrm>
              <a:off x="3240003" y="5436745"/>
              <a:ext cx="199585" cy="184419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BA63510E-799E-6C4D-8CEE-B788CD77238A}"/>
                </a:ext>
              </a:extLst>
            </p:cNvPr>
            <p:cNvCxnSpPr>
              <a:cxnSpLocks/>
              <a:stCxn id="538" idx="2"/>
              <a:endCxn id="534" idx="0"/>
            </p:cNvCxnSpPr>
            <p:nvPr/>
          </p:nvCxnSpPr>
          <p:spPr>
            <a:xfrm>
              <a:off x="3736647" y="5182797"/>
              <a:ext cx="175135" cy="431448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EBCBEAB5-B9FD-874D-9DE4-CF612471F111}"/>
                </a:ext>
              </a:extLst>
            </p:cNvPr>
            <p:cNvCxnSpPr>
              <a:cxnSpLocks/>
              <a:stCxn id="538" idx="2"/>
              <a:endCxn id="533" idx="0"/>
            </p:cNvCxnSpPr>
            <p:nvPr/>
          </p:nvCxnSpPr>
          <p:spPr>
            <a:xfrm flipV="1">
              <a:off x="3736647" y="4751352"/>
              <a:ext cx="174625" cy="431445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56BC72B2-C3B1-3C4E-90FB-11621BBA96FF}"/>
                </a:ext>
              </a:extLst>
            </p:cNvPr>
            <p:cNvSpPr/>
            <p:nvPr/>
          </p:nvSpPr>
          <p:spPr>
            <a:xfrm rot="16200000">
              <a:off x="3879508" y="5035208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42FCC9D7-04B6-114E-9EE4-0D90D696B53E}"/>
                </a:ext>
              </a:extLst>
            </p:cNvPr>
            <p:cNvSpPr/>
            <p:nvPr/>
          </p:nvSpPr>
          <p:spPr>
            <a:xfrm rot="16200000">
              <a:off x="3879511" y="4603761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0F07021E-64A3-A94A-925E-54209F9D2A7A}"/>
                </a:ext>
              </a:extLst>
            </p:cNvPr>
            <p:cNvSpPr/>
            <p:nvPr/>
          </p:nvSpPr>
          <p:spPr>
            <a:xfrm rot="16200000">
              <a:off x="3880021" y="5466654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F276ACD-FBD5-844A-A424-C57AB7F7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1595" y="5611070"/>
              <a:ext cx="177012" cy="6921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7FDEBAD6-F292-D446-B8A9-E8295E93DC11}"/>
                </a:ext>
              </a:extLst>
            </p:cNvPr>
            <p:cNvCxnSpPr>
              <a:cxnSpLocks/>
              <a:stCxn id="538" idx="2"/>
            </p:cNvCxnSpPr>
            <p:nvPr/>
          </p:nvCxnSpPr>
          <p:spPr>
            <a:xfrm>
              <a:off x="3736647" y="5182797"/>
              <a:ext cx="174622" cy="9527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60453123-58B0-6743-A55C-480FA682E301}"/>
                </a:ext>
              </a:extLst>
            </p:cNvPr>
            <p:cNvSpPr/>
            <p:nvPr/>
          </p:nvSpPr>
          <p:spPr>
            <a:xfrm rot="16200000">
              <a:off x="2927436" y="5281689"/>
              <a:ext cx="358702" cy="295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6D66B5FD-86DA-EB4A-BED7-715A8E0428DB}"/>
                </a:ext>
              </a:extLst>
            </p:cNvPr>
            <p:cNvSpPr/>
            <p:nvPr/>
          </p:nvSpPr>
          <p:spPr>
            <a:xfrm rot="16200000">
              <a:off x="3409705" y="5035206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7230C620-28A2-AB43-A1CC-5F9B2F394E23}"/>
                </a:ext>
              </a:extLst>
            </p:cNvPr>
            <p:cNvCxnSpPr>
              <a:cxnSpLocks/>
              <a:endCxn id="532" idx="0"/>
            </p:cNvCxnSpPr>
            <p:nvPr/>
          </p:nvCxnSpPr>
          <p:spPr>
            <a:xfrm flipV="1">
              <a:off x="3733123" y="5182799"/>
              <a:ext cx="178146" cy="439106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26645B5-C1C5-D142-9798-2C38C4911666}"/>
                </a:ext>
              </a:extLst>
            </p:cNvPr>
            <p:cNvCxnSpPr>
              <a:cxnSpLocks/>
              <a:endCxn id="533" idx="0"/>
            </p:cNvCxnSpPr>
            <p:nvPr/>
          </p:nvCxnSpPr>
          <p:spPr>
            <a:xfrm flipV="1">
              <a:off x="3727476" y="4751352"/>
              <a:ext cx="183796" cy="905807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B00E14E0-AE2C-FE45-9FA5-97BB6FFC6F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2997" y="5182797"/>
              <a:ext cx="174622" cy="86289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6ED1A423-C415-E24A-BC6D-3B9D02FB7188}"/>
                </a:ext>
              </a:extLst>
            </p:cNvPr>
            <p:cNvSpPr/>
            <p:nvPr/>
          </p:nvSpPr>
          <p:spPr>
            <a:xfrm rot="16200000">
              <a:off x="3879508" y="5898099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5825E05-9A1E-C149-9A30-7BBFA1618513}"/>
                </a:ext>
              </a:extLst>
            </p:cNvPr>
            <p:cNvSpPr/>
            <p:nvPr/>
          </p:nvSpPr>
          <p:spPr>
            <a:xfrm rot="16200000">
              <a:off x="3407828" y="5473575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38C880F1-488E-B24A-AE20-C7CC85AD7C07}"/>
                </a:ext>
              </a:extLst>
            </p:cNvPr>
            <p:cNvCxnSpPr>
              <a:cxnSpLocks/>
              <a:endCxn id="542" idx="0"/>
            </p:cNvCxnSpPr>
            <p:nvPr/>
          </p:nvCxnSpPr>
          <p:spPr>
            <a:xfrm>
              <a:off x="3734770" y="5623409"/>
              <a:ext cx="176499" cy="422281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45" name="Table 63">
            <a:extLst>
              <a:ext uri="{FF2B5EF4-FFF2-40B4-BE49-F238E27FC236}">
                <a16:creationId xmlns:a16="http://schemas.microsoft.com/office/drawing/2014/main" id="{F0DFE919-D3C6-2940-A097-E19E9E2A5006}"/>
              </a:ext>
            </a:extLst>
          </p:cNvPr>
          <p:cNvGraphicFramePr>
            <a:graphicFrameLocks noGrp="1"/>
          </p:cNvGraphicFramePr>
          <p:nvPr/>
        </p:nvGraphicFramePr>
        <p:xfrm>
          <a:off x="3182715" y="1604060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546" name="Table 63">
            <a:extLst>
              <a:ext uri="{FF2B5EF4-FFF2-40B4-BE49-F238E27FC236}">
                <a16:creationId xmlns:a16="http://schemas.microsoft.com/office/drawing/2014/main" id="{C6CE1682-D467-9441-BA18-C433AF272A40}"/>
              </a:ext>
            </a:extLst>
          </p:cNvPr>
          <p:cNvGraphicFramePr>
            <a:graphicFrameLocks noGrp="1"/>
          </p:cNvGraphicFramePr>
          <p:nvPr/>
        </p:nvGraphicFramePr>
        <p:xfrm>
          <a:off x="3182715" y="1949903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554" name="TextBox 553">
            <a:extLst>
              <a:ext uri="{FF2B5EF4-FFF2-40B4-BE49-F238E27FC236}">
                <a16:creationId xmlns:a16="http://schemas.microsoft.com/office/drawing/2014/main" id="{93A4008C-E4F7-DB4A-8024-3071D3ACAD87}"/>
              </a:ext>
            </a:extLst>
          </p:cNvPr>
          <p:cNvSpPr txBox="1"/>
          <p:nvPr/>
        </p:nvSpPr>
        <p:spPr>
          <a:xfrm>
            <a:off x="1352949" y="3671563"/>
            <a:ext cx="186537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</a:t>
            </a:r>
            <a:endParaRPr lang="en-US" dirty="0"/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E362E2CD-1FBA-5B4F-BE23-F801B76F8614}"/>
              </a:ext>
            </a:extLst>
          </p:cNvPr>
          <p:cNvSpPr txBox="1"/>
          <p:nvPr/>
        </p:nvSpPr>
        <p:spPr>
          <a:xfrm>
            <a:off x="3475222" y="3677122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Feature Engineering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AFCA987B-5148-F543-98CC-8FCECC74AF46}"/>
              </a:ext>
            </a:extLst>
          </p:cNvPr>
          <p:cNvSpPr txBox="1"/>
          <p:nvPr/>
        </p:nvSpPr>
        <p:spPr>
          <a:xfrm>
            <a:off x="3475222" y="4151924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Modeling</a:t>
            </a:r>
            <a:endParaRPr lang="en-US" sz="1400" dirty="0"/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8BAD81CA-361E-544A-AF70-0DC148524702}"/>
              </a:ext>
            </a:extLst>
          </p:cNvPr>
          <p:cNvSpPr txBox="1"/>
          <p:nvPr/>
        </p:nvSpPr>
        <p:spPr>
          <a:xfrm>
            <a:off x="1349734" y="4152554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Analysis</a:t>
            </a:r>
            <a:endParaRPr lang="en-US" sz="1400" dirty="0"/>
          </a:p>
        </p:txBody>
      </p: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id="{9829DF47-BA22-BE4B-B8CD-868431E066C1}"/>
              </a:ext>
            </a:extLst>
          </p:cNvPr>
          <p:cNvCxnSpPr>
            <a:cxnSpLocks/>
          </p:cNvCxnSpPr>
          <p:nvPr/>
        </p:nvCxnSpPr>
        <p:spPr>
          <a:xfrm flipV="1">
            <a:off x="3255644" y="3844484"/>
            <a:ext cx="182880" cy="2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0A5C4FD7-F2B4-9343-94D8-825F69E78E2B}"/>
              </a:ext>
            </a:extLst>
          </p:cNvPr>
          <p:cNvCxnSpPr>
            <a:cxnSpLocks/>
          </p:cNvCxnSpPr>
          <p:nvPr/>
        </p:nvCxnSpPr>
        <p:spPr>
          <a:xfrm flipH="1" flipV="1">
            <a:off x="3237715" y="4277841"/>
            <a:ext cx="182880" cy="2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7159D586-7680-6B4B-9270-A4859CD44A1E}"/>
              </a:ext>
            </a:extLst>
          </p:cNvPr>
          <p:cNvCxnSpPr>
            <a:cxnSpLocks/>
          </p:cNvCxnSpPr>
          <p:nvPr/>
        </p:nvCxnSpPr>
        <p:spPr>
          <a:xfrm>
            <a:off x="4407737" y="3951453"/>
            <a:ext cx="0" cy="1828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aphicFrame>
        <p:nvGraphicFramePr>
          <p:cNvPr id="194" name="Table 63">
            <a:extLst>
              <a:ext uri="{FF2B5EF4-FFF2-40B4-BE49-F238E27FC236}">
                <a16:creationId xmlns:a16="http://schemas.microsoft.com/office/drawing/2014/main" id="{9B4A089D-6863-4015-95B4-DFB88EE29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56457"/>
              </p:ext>
            </p:extLst>
          </p:nvPr>
        </p:nvGraphicFramePr>
        <p:xfrm>
          <a:off x="2231260" y="2882257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34A718EE-7C14-4CBF-B239-134E3292B61B}"/>
              </a:ext>
            </a:extLst>
          </p:cNvPr>
          <p:cNvSpPr txBox="1"/>
          <p:nvPr/>
        </p:nvSpPr>
        <p:spPr>
          <a:xfrm>
            <a:off x="2086258" y="2626841"/>
            <a:ext cx="1541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/>
              </a:rPr>
              <a:t>Pathway Genesets</a:t>
            </a: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83CFF95-03FA-48B1-82BF-DF04EAA84710}"/>
              </a:ext>
            </a:extLst>
          </p:cNvPr>
          <p:cNvSpPr txBox="1"/>
          <p:nvPr/>
        </p:nvSpPr>
        <p:spPr>
          <a:xfrm>
            <a:off x="4530386" y="8892055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Figure 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30B9180-CE64-4957-BF1C-95AB36B479C8}"/>
              </a:ext>
            </a:extLst>
          </p:cNvPr>
          <p:cNvSpPr/>
          <p:nvPr/>
        </p:nvSpPr>
        <p:spPr>
          <a:xfrm>
            <a:off x="524667" y="6272248"/>
            <a:ext cx="377349" cy="1920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C801E08A-ED5F-44B6-99B9-C334D9303723}"/>
              </a:ext>
            </a:extLst>
          </p:cNvPr>
          <p:cNvSpPr/>
          <p:nvPr/>
        </p:nvSpPr>
        <p:spPr>
          <a:xfrm>
            <a:off x="522068" y="6636531"/>
            <a:ext cx="377349" cy="1920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4AFC4FF-3028-4840-97B6-6C2F29A249C2}"/>
              </a:ext>
            </a:extLst>
          </p:cNvPr>
          <p:cNvSpPr/>
          <p:nvPr/>
        </p:nvSpPr>
        <p:spPr>
          <a:xfrm flipV="1">
            <a:off x="564913" y="7073640"/>
            <a:ext cx="377349" cy="118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6C4A8DFC-5937-4DAD-9764-CBC04D7F9999}"/>
              </a:ext>
            </a:extLst>
          </p:cNvPr>
          <p:cNvSpPr/>
          <p:nvPr/>
        </p:nvSpPr>
        <p:spPr>
          <a:xfrm flipV="1">
            <a:off x="1070562" y="6502973"/>
            <a:ext cx="282099" cy="781711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0000FF"/>
              </a:gs>
              <a:gs pos="0">
                <a:srgbClr val="C00000"/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0567CB8-A54B-4BA0-8E58-308C7819E96B}"/>
              </a:ext>
            </a:extLst>
          </p:cNvPr>
          <p:cNvSpPr/>
          <p:nvPr/>
        </p:nvSpPr>
        <p:spPr>
          <a:xfrm>
            <a:off x="346507" y="6800889"/>
            <a:ext cx="666547" cy="134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CEACF19-73EF-4FB4-9254-22FCBA45118B}"/>
              </a:ext>
            </a:extLst>
          </p:cNvPr>
          <p:cNvSpPr txBox="1"/>
          <p:nvPr/>
        </p:nvSpPr>
        <p:spPr>
          <a:xfrm rot="5400000">
            <a:off x="339743" y="6714920"/>
            <a:ext cx="92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Sensitivity vs</a:t>
            </a:r>
          </a:p>
          <a:p>
            <a:pPr algn="ctr"/>
            <a:r>
              <a:rPr lang="en-US" sz="1000" dirty="0"/>
              <a:t> Resistance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F68B3B-74E3-A0CD-86DF-DEAD53A59249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E84D015E-2DCD-4AF8-B686-97452107FC70}"/>
              </a:ext>
            </a:extLst>
          </p:cNvPr>
          <p:cNvSpPr/>
          <p:nvPr/>
        </p:nvSpPr>
        <p:spPr>
          <a:xfrm>
            <a:off x="2776653" y="3587581"/>
            <a:ext cx="706599" cy="68029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E94D0-A060-493F-908A-7ABFB1603A7A}"/>
              </a:ext>
            </a:extLst>
          </p:cNvPr>
          <p:cNvGrpSpPr/>
          <p:nvPr/>
        </p:nvGrpSpPr>
        <p:grpSpPr>
          <a:xfrm rot="21282358">
            <a:off x="83319" y="4970277"/>
            <a:ext cx="462380" cy="379714"/>
            <a:chOff x="2066814" y="7451334"/>
            <a:chExt cx="462380" cy="3797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AE42A9-AEA6-4EA5-8C6F-47043F7C5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8DB14D-AA0D-4A28-AF57-D7CF989BAC5A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00EDD-01DE-4E9E-9615-8266ADC3DC79}"/>
              </a:ext>
            </a:extLst>
          </p:cNvPr>
          <p:cNvSpPr txBox="1"/>
          <p:nvPr/>
        </p:nvSpPr>
        <p:spPr>
          <a:xfrm>
            <a:off x="5991842" y="8804357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Figure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705AA-A270-4302-A027-3D16D09FECC6}"/>
              </a:ext>
            </a:extLst>
          </p:cNvPr>
          <p:cNvSpPr txBox="1"/>
          <p:nvPr/>
        </p:nvSpPr>
        <p:spPr>
          <a:xfrm>
            <a:off x="2341756" y="1"/>
            <a:ext cx="1293542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chemeClr val="tx1"/>
                </a:solidFill>
                <a:effectLst/>
              </a:rPr>
              <a:t>Transfer Learning</a:t>
            </a:r>
          </a:p>
        </p:txBody>
      </p:sp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4B1872-4258-4899-A4D7-19C9205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6" y="31866"/>
            <a:ext cx="5073532" cy="24326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CA818-717E-4231-A620-5D12362AD8D9}"/>
              </a:ext>
            </a:extLst>
          </p:cNvPr>
          <p:cNvCxnSpPr>
            <a:cxnSpLocks/>
          </p:cNvCxnSpPr>
          <p:nvPr/>
        </p:nvCxnSpPr>
        <p:spPr>
          <a:xfrm flipH="1">
            <a:off x="4735554" y="1615339"/>
            <a:ext cx="250702" cy="903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61A442C-D9C6-4563-ACBD-9FD476FE9D80}"/>
              </a:ext>
            </a:extLst>
          </p:cNvPr>
          <p:cNvGraphicFramePr>
            <a:graphicFrameLocks noGrp="1"/>
          </p:cNvGraphicFramePr>
          <p:nvPr/>
        </p:nvGraphicFramePr>
        <p:xfrm>
          <a:off x="3849041" y="2574794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2604802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88715208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5777305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43985885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38824359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5097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E9C40E1-4A83-454F-87B5-3E0559E3ADAA}"/>
              </a:ext>
            </a:extLst>
          </p:cNvPr>
          <p:cNvSpPr txBox="1"/>
          <p:nvPr/>
        </p:nvSpPr>
        <p:spPr>
          <a:xfrm>
            <a:off x="3783558" y="2634058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Embedding 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44DAA-798F-41EA-B42A-C97EBBC692BC}"/>
              </a:ext>
            </a:extLst>
          </p:cNvPr>
          <p:cNvSpPr txBox="1"/>
          <p:nvPr/>
        </p:nvSpPr>
        <p:spPr>
          <a:xfrm>
            <a:off x="2939765" y="2412829"/>
            <a:ext cx="613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174608-36E9-46A8-BCA8-3C6F84990F12}"/>
              </a:ext>
            </a:extLst>
          </p:cNvPr>
          <p:cNvSpPr txBox="1"/>
          <p:nvPr/>
        </p:nvSpPr>
        <p:spPr>
          <a:xfrm>
            <a:off x="5598759" y="2452129"/>
            <a:ext cx="123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TF– LSTM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07042-FCB8-4697-9CB3-D3AC2C32A4D5}"/>
              </a:ext>
            </a:extLst>
          </p:cNvPr>
          <p:cNvSpPr txBox="1"/>
          <p:nvPr/>
        </p:nvSpPr>
        <p:spPr>
          <a:xfrm>
            <a:off x="4903666" y="-48763"/>
            <a:ext cx="683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B6774-4BFE-4AFF-92B3-CCAE4F56B1F2}"/>
              </a:ext>
            </a:extLst>
          </p:cNvPr>
          <p:cNvSpPr txBox="1"/>
          <p:nvPr/>
        </p:nvSpPr>
        <p:spPr>
          <a:xfrm>
            <a:off x="-1" y="242062"/>
            <a:ext cx="1984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/>
              <a:t>DeepRepurpose: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TF-LSTM model trained on 2.5 million compounds from PubChem + MOSES.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96.7% reconstructed compounds are valid.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 Narrow" panose="020B0606020202030204" pitchFamily="34" charset="0"/>
              </a:rPr>
              <a:t>μ</a:t>
            </a:r>
            <a:r>
              <a:rPr lang="en-US" sz="1000" baseline="-25000" dirty="0"/>
              <a:t>error</a:t>
            </a:r>
            <a:r>
              <a:rPr lang="en-US" sz="1000" dirty="0"/>
              <a:t> per sample is 0.001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59FA7-A0A5-448E-9919-9E0E4C8FFF73}"/>
              </a:ext>
            </a:extLst>
          </p:cNvPr>
          <p:cNvSpPr txBox="1"/>
          <p:nvPr/>
        </p:nvSpPr>
        <p:spPr>
          <a:xfrm>
            <a:off x="-1" y="-307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16629-F68D-4AD6-82FC-5C81A99F8EFA}"/>
              </a:ext>
            </a:extLst>
          </p:cNvPr>
          <p:cNvCxnSpPr/>
          <p:nvPr/>
        </p:nvCxnSpPr>
        <p:spPr>
          <a:xfrm>
            <a:off x="-1" y="2888270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0F1077-CAB7-42D4-8A11-B6259A73953B}"/>
              </a:ext>
            </a:extLst>
          </p:cNvPr>
          <p:cNvCxnSpPr/>
          <p:nvPr/>
        </p:nvCxnSpPr>
        <p:spPr>
          <a:xfrm>
            <a:off x="0" y="5537759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D01043-34BA-4275-9CCE-576F0C0FED15}"/>
              </a:ext>
            </a:extLst>
          </p:cNvPr>
          <p:cNvSpPr txBox="1"/>
          <p:nvPr/>
        </p:nvSpPr>
        <p:spPr>
          <a:xfrm>
            <a:off x="-1" y="29546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3F1F255-3917-4CFF-A7EB-336001A6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8180" y="3174629"/>
            <a:ext cx="3731157" cy="21550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065558-27E8-4057-8951-94363CEFC96E}"/>
              </a:ext>
            </a:extLst>
          </p:cNvPr>
          <p:cNvSpPr txBox="1"/>
          <p:nvPr/>
        </p:nvSpPr>
        <p:spPr>
          <a:xfrm>
            <a:off x="-62749" y="5272845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Drug Targets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9726FE-A4B8-472A-B6E5-142B5A9F8F9A}"/>
              </a:ext>
            </a:extLst>
          </p:cNvPr>
          <p:cNvCxnSpPr>
            <a:cxnSpLocks/>
          </p:cNvCxnSpPr>
          <p:nvPr/>
        </p:nvCxnSpPr>
        <p:spPr>
          <a:xfrm flipV="1">
            <a:off x="314509" y="4728114"/>
            <a:ext cx="0" cy="31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400159-7826-4FD1-BB42-91473D1E3F89}"/>
              </a:ext>
            </a:extLst>
          </p:cNvPr>
          <p:cNvSpPr txBox="1"/>
          <p:nvPr/>
        </p:nvSpPr>
        <p:spPr>
          <a:xfrm>
            <a:off x="1451929" y="503978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Random Walk with Restart </a:t>
            </a:r>
          </a:p>
          <a:p>
            <a:r>
              <a:rPr lang="en-US" sz="1000" dirty="0"/>
              <a:t>on the STRING PPI network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4D3A1F-D214-44AF-8764-FE3D1A3E6072}"/>
              </a:ext>
            </a:extLst>
          </p:cNvPr>
          <p:cNvSpPr txBox="1"/>
          <p:nvPr/>
        </p:nvSpPr>
        <p:spPr>
          <a:xfrm>
            <a:off x="2270548" y="287597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Pathway Distance Estimation</a:t>
            </a:r>
          </a:p>
        </p:txBody>
      </p:sp>
      <p:graphicFrame>
        <p:nvGraphicFramePr>
          <p:cNvPr id="24" name="Table 163">
            <a:extLst>
              <a:ext uri="{FF2B5EF4-FFF2-40B4-BE49-F238E27FC236}">
                <a16:creationId xmlns:a16="http://schemas.microsoft.com/office/drawing/2014/main" id="{D8947686-025F-401F-A058-D0C268C1A9A7}"/>
              </a:ext>
            </a:extLst>
          </p:cNvPr>
          <p:cNvGraphicFramePr>
            <a:graphicFrameLocks noGrp="1"/>
          </p:cNvGraphicFramePr>
          <p:nvPr/>
        </p:nvGraphicFramePr>
        <p:xfrm>
          <a:off x="3857322" y="3386997"/>
          <a:ext cx="127236" cy="164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E27CB3-E61D-4453-B862-EF3DFC27BBF7}"/>
              </a:ext>
            </a:extLst>
          </p:cNvPr>
          <p:cNvCxnSpPr/>
          <p:nvPr/>
        </p:nvCxnSpPr>
        <p:spPr>
          <a:xfrm>
            <a:off x="3429000" y="4237463"/>
            <a:ext cx="375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B470EF-5DB5-45B7-9910-8D7783FE68B3}"/>
              </a:ext>
            </a:extLst>
          </p:cNvPr>
          <p:cNvSpPr txBox="1"/>
          <p:nvPr/>
        </p:nvSpPr>
        <p:spPr>
          <a:xfrm>
            <a:off x="3319954" y="502755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Probability (</a:t>
            </a:r>
            <a:r>
              <a:rPr lang="en-US" sz="1000" b="1" dirty="0"/>
              <a:t>p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∞</a:t>
            </a:r>
            <a:r>
              <a:rPr lang="en-US" sz="1000" i="0" dirty="0">
                <a:solidFill>
                  <a:srgbClr val="202124"/>
                </a:solidFill>
                <a:effectLst/>
              </a:rPr>
              <a:t>)</a:t>
            </a:r>
          </a:p>
          <a:p>
            <a:r>
              <a:rPr lang="en-US" sz="1000" b="1" dirty="0"/>
              <a:t>p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∞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= </a:t>
            </a:r>
            <a:r>
              <a:rPr lang="el-GR" sz="1000" b="1" i="0" dirty="0">
                <a:solidFill>
                  <a:srgbClr val="202124"/>
                </a:solidFill>
                <a:effectLst/>
              </a:rPr>
              <a:t>β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(I – (1-</a:t>
            </a:r>
            <a:r>
              <a:rPr lang="el-GR" sz="1000" b="1" i="0" dirty="0">
                <a:solidFill>
                  <a:srgbClr val="202124"/>
                </a:solidFill>
                <a:effectLst/>
              </a:rPr>
              <a:t> β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)W)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-1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p</a:t>
            </a:r>
            <a:r>
              <a:rPr lang="en-US" sz="1000" b="1" i="0" baseline="-25000" dirty="0">
                <a:solidFill>
                  <a:srgbClr val="202124"/>
                </a:solidFill>
                <a:effectLst/>
              </a:rPr>
              <a:t>0</a:t>
            </a:r>
            <a:endParaRPr lang="en-US" sz="1000" baseline="-25000" dirty="0"/>
          </a:p>
        </p:txBody>
      </p:sp>
      <p:graphicFrame>
        <p:nvGraphicFramePr>
          <p:cNvPr id="28" name="Table 163">
            <a:extLst>
              <a:ext uri="{FF2B5EF4-FFF2-40B4-BE49-F238E27FC236}">
                <a16:creationId xmlns:a16="http://schemas.microsoft.com/office/drawing/2014/main" id="{A144E90B-D3F9-42F1-B794-658742FB2558}"/>
              </a:ext>
            </a:extLst>
          </p:cNvPr>
          <p:cNvGraphicFramePr>
            <a:graphicFrameLocks noGrp="1"/>
          </p:cNvGraphicFramePr>
          <p:nvPr/>
        </p:nvGraphicFramePr>
        <p:xfrm>
          <a:off x="4291721" y="3391674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C989BAB-867F-417A-9253-003990CB2E66}"/>
              </a:ext>
            </a:extLst>
          </p:cNvPr>
          <p:cNvSpPr txBox="1"/>
          <p:nvPr/>
        </p:nvSpPr>
        <p:spPr>
          <a:xfrm>
            <a:off x="4027840" y="4123620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FB90F-3F5A-4559-A5E1-637B30C3BD49}"/>
              </a:ext>
            </a:extLst>
          </p:cNvPr>
          <p:cNvSpPr txBox="1"/>
          <p:nvPr/>
        </p:nvSpPr>
        <p:spPr>
          <a:xfrm>
            <a:off x="3942772" y="3038587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Expression</a:t>
            </a:r>
          </a:p>
          <a:p>
            <a:pPr algn="ctr"/>
            <a:r>
              <a:rPr lang="en-US" sz="1000" dirty="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4E2FB-B559-482C-9ECB-860BF281973B}"/>
              </a:ext>
            </a:extLst>
          </p:cNvPr>
          <p:cNvSpPr txBox="1"/>
          <p:nvPr/>
        </p:nvSpPr>
        <p:spPr>
          <a:xfrm>
            <a:off x="2793496" y="340482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Pathway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/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163">
            <a:extLst>
              <a:ext uri="{FF2B5EF4-FFF2-40B4-BE49-F238E27FC236}">
                <a16:creationId xmlns:a16="http://schemas.microsoft.com/office/drawing/2014/main" id="{4BAA8955-6E07-40D4-8D73-D75E39AE2400}"/>
              </a:ext>
            </a:extLst>
          </p:cNvPr>
          <p:cNvGraphicFramePr>
            <a:graphicFrameLocks noGrp="1"/>
          </p:cNvGraphicFramePr>
          <p:nvPr/>
        </p:nvGraphicFramePr>
        <p:xfrm>
          <a:off x="4790301" y="3404828"/>
          <a:ext cx="135808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8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9764F-4469-4077-A1FE-D4986E706D96}"/>
              </a:ext>
            </a:extLst>
          </p:cNvPr>
          <p:cNvCxnSpPr>
            <a:cxnSpLocks/>
          </p:cNvCxnSpPr>
          <p:nvPr/>
        </p:nvCxnSpPr>
        <p:spPr>
          <a:xfrm>
            <a:off x="4986256" y="4237463"/>
            <a:ext cx="856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A1DD6A6-A66D-4564-86CC-C9F322140245}"/>
              </a:ext>
            </a:extLst>
          </p:cNvPr>
          <p:cNvSpPr/>
          <p:nvPr/>
        </p:nvSpPr>
        <p:spPr>
          <a:xfrm flipV="1">
            <a:off x="5322191" y="3398148"/>
            <a:ext cx="366340" cy="1647519"/>
          </a:xfrm>
          <a:prstGeom prst="triangle">
            <a:avLst>
              <a:gd name="adj" fmla="val 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1FB55-F1B5-4A7F-9C9B-C285B8291978}"/>
              </a:ext>
            </a:extLst>
          </p:cNvPr>
          <p:cNvSpPr txBox="1"/>
          <p:nvPr/>
        </p:nvSpPr>
        <p:spPr>
          <a:xfrm rot="16865854">
            <a:off x="5120052" y="3960629"/>
            <a:ext cx="62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AUcell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3D9BA-D7B2-4409-804C-6385BFE130AA}"/>
              </a:ext>
            </a:extLst>
          </p:cNvPr>
          <p:cNvSpPr/>
          <p:nvPr/>
        </p:nvSpPr>
        <p:spPr>
          <a:xfrm>
            <a:off x="6060901" y="4175007"/>
            <a:ext cx="340146" cy="156289"/>
          </a:xfrm>
          <a:prstGeom prst="rect">
            <a:avLst/>
          </a:prstGeom>
          <a:solidFill>
            <a:srgbClr val="F1B58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57709-AC3B-4D5A-9909-44CBC0A8BD93}"/>
              </a:ext>
            </a:extLst>
          </p:cNvPr>
          <p:cNvSpPr txBox="1"/>
          <p:nvPr/>
        </p:nvSpPr>
        <p:spPr>
          <a:xfrm>
            <a:off x="5555667" y="4339403"/>
            <a:ext cx="131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Distance = 1 - AUC </a:t>
            </a:r>
          </a:p>
        </p:txBody>
      </p:sp>
    </p:spTree>
    <p:extLst>
      <p:ext uri="{BB962C8B-B14F-4D97-AF65-F5344CB8AC3E}">
        <p14:creationId xmlns:p14="http://schemas.microsoft.com/office/powerpoint/2010/main" val="938940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E508438-55E7-483C-9F19-4B3B9DFB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332" y="1874222"/>
            <a:ext cx="1550089" cy="1610925"/>
          </a:xfrm>
          <a:prstGeom prst="rect">
            <a:avLst/>
          </a:prstGeom>
        </p:spPr>
      </p:pic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F07F38EB-94AF-4D20-8010-4291A1C2E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224" y="1911390"/>
            <a:ext cx="1440350" cy="1573757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C3502FC6-1046-4649-B722-0BE0D890E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403" y="1905424"/>
            <a:ext cx="1484929" cy="1543208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813ED068-1CCB-43E5-B287-D5A3743DB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574" y="129756"/>
            <a:ext cx="1550089" cy="1610925"/>
          </a:xfrm>
          <a:prstGeom prst="rect">
            <a:avLst/>
          </a:prstGeom>
        </p:spPr>
      </p:pic>
      <p:pic>
        <p:nvPicPr>
          <p:cNvPr id="3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23B82DAA-6544-45A4-A97F-F7492DC9F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5145" y="129756"/>
            <a:ext cx="1519762" cy="1579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86F123-84D2-4007-8C68-80488156AB16}"/>
              </a:ext>
            </a:extLst>
          </p:cNvPr>
          <p:cNvSpPr txBox="1"/>
          <p:nvPr/>
        </p:nvSpPr>
        <p:spPr>
          <a:xfrm>
            <a:off x="-83187" y="-8857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D244B-258E-4303-AFC9-7FBBD3006593}"/>
              </a:ext>
            </a:extLst>
          </p:cNvPr>
          <p:cNvSpPr txBox="1"/>
          <p:nvPr/>
        </p:nvSpPr>
        <p:spPr>
          <a:xfrm>
            <a:off x="2136995" y="-7768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52620-D590-4786-8E6D-2BED73245177}"/>
              </a:ext>
            </a:extLst>
          </p:cNvPr>
          <p:cNvSpPr txBox="1"/>
          <p:nvPr/>
        </p:nvSpPr>
        <p:spPr>
          <a:xfrm>
            <a:off x="3660790" y="-6680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54FE0-97A9-433A-809D-9F403D7229D0}"/>
              </a:ext>
            </a:extLst>
          </p:cNvPr>
          <p:cNvSpPr txBox="1"/>
          <p:nvPr/>
        </p:nvSpPr>
        <p:spPr>
          <a:xfrm>
            <a:off x="5201696" y="-6680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50E566-3736-4B12-BC21-23E72DFCF37A}"/>
              </a:ext>
            </a:extLst>
          </p:cNvPr>
          <p:cNvGrpSpPr/>
          <p:nvPr/>
        </p:nvGrpSpPr>
        <p:grpSpPr>
          <a:xfrm>
            <a:off x="268073" y="1870986"/>
            <a:ext cx="461660" cy="604988"/>
            <a:chOff x="-1527766" y="3097030"/>
            <a:chExt cx="566111" cy="6345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2DF841-5AF2-48D4-8DA1-2919FB7E0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7766" y="3097030"/>
              <a:ext cx="0" cy="63449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9ECDA3-253C-4D52-956C-84EE8A48B1DB}"/>
                </a:ext>
              </a:extLst>
            </p:cNvPr>
            <p:cNvCxnSpPr>
              <a:cxnSpLocks/>
            </p:cNvCxnSpPr>
            <p:nvPr/>
          </p:nvCxnSpPr>
          <p:spPr>
            <a:xfrm>
              <a:off x="-1518958" y="3731530"/>
              <a:ext cx="557303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0D5A5E6-674A-4673-A4B4-74FA36443E54}"/>
              </a:ext>
            </a:extLst>
          </p:cNvPr>
          <p:cNvSpPr txBox="1"/>
          <p:nvPr/>
        </p:nvSpPr>
        <p:spPr>
          <a:xfrm>
            <a:off x="53097" y="2465241"/>
            <a:ext cx="801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True</a:t>
            </a:r>
          </a:p>
          <a:p>
            <a:pPr algn="ctr"/>
            <a:r>
              <a:rPr lang="en-US" sz="800" dirty="0"/>
              <a:t>-log10(IC50)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CCF51-D722-4F4E-983F-D6ACDE02576C}"/>
              </a:ext>
            </a:extLst>
          </p:cNvPr>
          <p:cNvSpPr txBox="1"/>
          <p:nvPr/>
        </p:nvSpPr>
        <p:spPr>
          <a:xfrm rot="16200000">
            <a:off x="-265359" y="2075484"/>
            <a:ext cx="777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Predicted </a:t>
            </a:r>
          </a:p>
          <a:p>
            <a:pPr algn="ctr"/>
            <a:r>
              <a:rPr lang="en-US" sz="800" dirty="0"/>
              <a:t>-log10(IC50)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3E115-9226-4EC5-9CE7-CC5ED7CF25BA}"/>
              </a:ext>
            </a:extLst>
          </p:cNvPr>
          <p:cNvSpPr txBox="1"/>
          <p:nvPr/>
        </p:nvSpPr>
        <p:spPr>
          <a:xfrm>
            <a:off x="6017705" y="8836223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Figure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251E2-609A-49CB-A970-00AD552892A7}"/>
              </a:ext>
            </a:extLst>
          </p:cNvPr>
          <p:cNvSpPr txBox="1"/>
          <p:nvPr/>
        </p:nvSpPr>
        <p:spPr>
          <a:xfrm>
            <a:off x="715481" y="168834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F48AA-F7D5-4ECD-8BAD-10ABF2A91375}"/>
              </a:ext>
            </a:extLst>
          </p:cNvPr>
          <p:cNvSpPr txBox="1"/>
          <p:nvPr/>
        </p:nvSpPr>
        <p:spPr>
          <a:xfrm>
            <a:off x="2192750" y="168547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457A78-17E7-420C-893E-6F442B821450}"/>
              </a:ext>
            </a:extLst>
          </p:cNvPr>
          <p:cNvSpPr txBox="1"/>
          <p:nvPr/>
        </p:nvSpPr>
        <p:spPr>
          <a:xfrm>
            <a:off x="3747379" y="169801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836BB-1C3F-4FB0-885A-D28E6915CEF6}"/>
              </a:ext>
            </a:extLst>
          </p:cNvPr>
          <p:cNvSpPr txBox="1"/>
          <p:nvPr/>
        </p:nvSpPr>
        <p:spPr>
          <a:xfrm>
            <a:off x="5215527" y="169801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1D220B-F400-4AB7-BC8D-6095EACE7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2580" y="183457"/>
            <a:ext cx="2257422" cy="1525706"/>
          </a:xfrm>
          <a:prstGeom prst="rect">
            <a:avLst/>
          </a:prstGeom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F46CA5E7-DA6B-438B-826B-E776D3472C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8974" y="141473"/>
            <a:ext cx="1411088" cy="1544000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6E3B04C-D315-45F7-ADDC-9C3095E20C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4724" y="1905424"/>
            <a:ext cx="1550089" cy="161092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87D7E9C-0EF0-4886-9074-D074282CF9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1" y="5660634"/>
            <a:ext cx="3954777" cy="334079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C16504F-9DAB-445C-B312-29C1F3BFE4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49205" y="5688582"/>
            <a:ext cx="2897383" cy="30688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F1D5B9-4A90-D0ED-A81E-C0C9D3D49890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6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9A4AF-6F8B-44D4-9D50-5B7F82ED48F3}"/>
              </a:ext>
            </a:extLst>
          </p:cNvPr>
          <p:cNvSpPr txBox="1"/>
          <p:nvPr/>
        </p:nvSpPr>
        <p:spPr>
          <a:xfrm>
            <a:off x="4634314" y="8836223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Supplementary Figure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24D6F3-743F-455A-A3B2-EA6552FC3784}"/>
              </a:ext>
            </a:extLst>
          </p:cNvPr>
          <p:cNvSpPr txBox="1"/>
          <p:nvPr/>
        </p:nvSpPr>
        <p:spPr>
          <a:xfrm>
            <a:off x="-9705" y="-33453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A3B5F-C671-4650-91BC-C1D5D3A98556}"/>
              </a:ext>
            </a:extLst>
          </p:cNvPr>
          <p:cNvSpPr txBox="1"/>
          <p:nvPr/>
        </p:nvSpPr>
        <p:spPr>
          <a:xfrm>
            <a:off x="3071480" y="80311"/>
            <a:ext cx="378652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highlight>
                  <a:srgbClr val="00FF00"/>
                </a:highlight>
              </a:rPr>
              <a:t>T-SNE plot for cell lines based on the features used in the ML modeling framework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5E833CEF-AE4A-E2DE-4C5E-D4FFA09B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28" y="77123"/>
            <a:ext cx="2743199" cy="332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8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Brace 5">
            <a:extLst>
              <a:ext uri="{FF2B5EF4-FFF2-40B4-BE49-F238E27FC236}">
                <a16:creationId xmlns:a16="http://schemas.microsoft.com/office/drawing/2014/main" id="{64FFE579-2DAA-474C-B1F3-4A829559F555}"/>
              </a:ext>
            </a:extLst>
          </p:cNvPr>
          <p:cNvSpPr/>
          <p:nvPr/>
        </p:nvSpPr>
        <p:spPr>
          <a:xfrm>
            <a:off x="6348613" y="1895707"/>
            <a:ext cx="246222" cy="1151768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5F78-819A-477D-B5F3-887ACD6A6833}"/>
              </a:ext>
            </a:extLst>
          </p:cNvPr>
          <p:cNvSpPr txBox="1"/>
          <p:nvPr/>
        </p:nvSpPr>
        <p:spPr>
          <a:xfrm rot="16200000">
            <a:off x="6034653" y="2279831"/>
            <a:ext cx="12985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Pathway Activities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602FB31-A26B-4301-BFC0-818D610E0B67}"/>
              </a:ext>
            </a:extLst>
          </p:cNvPr>
          <p:cNvSpPr/>
          <p:nvPr/>
        </p:nvSpPr>
        <p:spPr>
          <a:xfrm rot="10800000" flipH="1">
            <a:off x="5769426" y="3327420"/>
            <a:ext cx="337459" cy="1088825"/>
          </a:xfrm>
          <a:prstGeom prst="rightBrace">
            <a:avLst>
              <a:gd name="adj1" fmla="val 11458"/>
              <a:gd name="adj2" fmla="val 46552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B65005-F134-4A68-A1FB-BCA7F1C0C576}"/>
              </a:ext>
            </a:extLst>
          </p:cNvPr>
          <p:cNvSpPr txBox="1"/>
          <p:nvPr/>
        </p:nvSpPr>
        <p:spPr>
          <a:xfrm rot="16200000">
            <a:off x="5853000" y="3786486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Mutation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949EC7F0-4BC4-4306-9A10-8BFF82FC3922}"/>
              </a:ext>
            </a:extLst>
          </p:cNvPr>
          <p:cNvSpPr/>
          <p:nvPr/>
        </p:nvSpPr>
        <p:spPr>
          <a:xfrm rot="10800000" flipH="1">
            <a:off x="5758543" y="4505149"/>
            <a:ext cx="304799" cy="1107405"/>
          </a:xfrm>
          <a:prstGeom prst="rightBrace">
            <a:avLst>
              <a:gd name="adj1" fmla="val 20833"/>
              <a:gd name="adj2" fmla="val 46552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5CA2B-363C-43F9-80D1-1B2E5F1201A3}"/>
              </a:ext>
            </a:extLst>
          </p:cNvPr>
          <p:cNvSpPr txBox="1"/>
          <p:nvPr/>
        </p:nvSpPr>
        <p:spPr>
          <a:xfrm rot="16200000">
            <a:off x="5721293" y="485384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Copy Number</a:t>
            </a:r>
          </a:p>
          <a:p>
            <a:r>
              <a:rPr lang="en-US" sz="900" dirty="0"/>
              <a:t>Variation (CNV)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EF6DA0F0-B625-4A06-9F1C-B896EACDC54D}"/>
              </a:ext>
            </a:extLst>
          </p:cNvPr>
          <p:cNvSpPr/>
          <p:nvPr/>
        </p:nvSpPr>
        <p:spPr>
          <a:xfrm rot="10800000" flipH="1">
            <a:off x="5769427" y="5674588"/>
            <a:ext cx="337459" cy="1149958"/>
          </a:xfrm>
          <a:prstGeom prst="rightBrace">
            <a:avLst>
              <a:gd name="adj1" fmla="val 20833"/>
              <a:gd name="adj2" fmla="val 46552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7E123D-FCF3-4D6C-B2C4-12AFE180876B}"/>
              </a:ext>
            </a:extLst>
          </p:cNvPr>
          <p:cNvSpPr txBox="1"/>
          <p:nvPr/>
        </p:nvSpPr>
        <p:spPr>
          <a:xfrm rot="16200000">
            <a:off x="5785167" y="6180528"/>
            <a:ext cx="755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44EEC13-CCB8-4B63-A20F-279BEC103732}"/>
              </a:ext>
            </a:extLst>
          </p:cNvPr>
          <p:cNvSpPr/>
          <p:nvPr/>
        </p:nvSpPr>
        <p:spPr>
          <a:xfrm>
            <a:off x="6261469" y="3901902"/>
            <a:ext cx="304800" cy="2387386"/>
          </a:xfrm>
          <a:prstGeom prst="rightBrace">
            <a:avLst>
              <a:gd name="adj1" fmla="val 8333"/>
              <a:gd name="adj2" fmla="val 50467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E4EB7-D2A4-40E6-92CD-1E0B86FDBD9B}"/>
              </a:ext>
            </a:extLst>
          </p:cNvPr>
          <p:cNvSpPr txBox="1"/>
          <p:nvPr/>
        </p:nvSpPr>
        <p:spPr>
          <a:xfrm rot="16200000">
            <a:off x="6140410" y="4964401"/>
            <a:ext cx="1149338" cy="230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+mj-lt"/>
              </a:rPr>
              <a:t>Cell Death Genes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D35120-ADD1-4E23-80A3-B941609FD33E}"/>
              </a:ext>
            </a:extLst>
          </p:cNvPr>
          <p:cNvSpPr txBox="1"/>
          <p:nvPr/>
        </p:nvSpPr>
        <p:spPr>
          <a:xfrm>
            <a:off x="4550008" y="8767504"/>
            <a:ext cx="2417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Supplementary Figure 2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27B38B-C171-4A3B-BE6A-CFA3B7E5D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858000" cy="73855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521645-F46F-3E13-418E-34E98264C621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0243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DK lab" id="{B90F3980-91C7-A146-8A65-DBD0994CDC05}" vid="{FD2918AC-DF59-A249-BFE2-55F22DEEBB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14666</TotalTime>
  <Words>3189</Words>
  <Application>Microsoft Office PowerPoint</Application>
  <PresentationFormat>On-screen Show (4:3)</PresentationFormat>
  <Paragraphs>688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Mall, Raghvendra</cp:lastModifiedBy>
  <cp:revision>955</cp:revision>
  <cp:lastPrinted>2018-11-12T18:39:03Z</cp:lastPrinted>
  <dcterms:created xsi:type="dcterms:W3CDTF">2020-05-30T15:26:25Z</dcterms:created>
  <dcterms:modified xsi:type="dcterms:W3CDTF">2023-05-21T05:37:20Z</dcterms:modified>
</cp:coreProperties>
</file>